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8" r:id="rId3"/>
    <p:sldId id="275" r:id="rId4"/>
    <p:sldId id="260" r:id="rId5"/>
    <p:sldId id="261" r:id="rId6"/>
    <p:sldId id="264" r:id="rId7"/>
    <p:sldId id="265" r:id="rId8"/>
    <p:sldId id="266" r:id="rId9"/>
    <p:sldId id="267" r:id="rId10"/>
    <p:sldId id="269" r:id="rId11"/>
    <p:sldId id="259" r:id="rId12"/>
    <p:sldId id="274" r:id="rId13"/>
    <p:sldId id="276" r:id="rId14"/>
    <p:sldId id="277" r:id="rId15"/>
    <p:sldId id="272" r:id="rId16"/>
    <p:sldId id="273" r:id="rId17"/>
    <p:sldId id="278" r:id="rId18"/>
  </p:sldIdLst>
  <p:sldSz cx="9144000" cy="5143500" type="screen16x9"/>
  <p:notesSz cx="6858000" cy="9144000"/>
  <p:embeddedFontLst>
    <p:embeddedFont>
      <p:font typeface="Lato"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8DB7D5D-828B-4128-8ECA-1EBCC0B34024}">
          <p14:sldIdLst>
            <p14:sldId id="256"/>
            <p14:sldId id="258"/>
            <p14:sldId id="275"/>
            <p14:sldId id="260"/>
            <p14:sldId id="261"/>
            <p14:sldId id="264"/>
            <p14:sldId id="265"/>
            <p14:sldId id="266"/>
            <p14:sldId id="267"/>
            <p14:sldId id="269"/>
            <p14:sldId id="259"/>
            <p14:sldId id="274"/>
            <p14:sldId id="276"/>
            <p14:sldId id="277"/>
            <p14:sldId id="272"/>
            <p14:sldId id="273"/>
            <p14:sldId id="27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53" autoAdjust="0"/>
    <p:restoredTop sz="94660"/>
  </p:normalViewPr>
  <p:slideViewPr>
    <p:cSldViewPr snapToGrid="0">
      <p:cViewPr varScale="1">
        <p:scale>
          <a:sx n="97" d="100"/>
          <a:sy n="97" d="100"/>
        </p:scale>
        <p:origin x="738"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3-D Model of a robot is designed for real visualizing of a robot and to import this model in URDF for </a:t>
            </a:r>
            <a:r>
              <a:rPr lang="en-GB" b="1" dirty="0"/>
              <a:t>Rviz</a:t>
            </a:r>
            <a:r>
              <a:rPr lang="en-GB" dirty="0"/>
              <a:t> and </a:t>
            </a:r>
            <a:r>
              <a:rPr lang="en-GB" b="1" dirty="0"/>
              <a:t>Gazebo</a:t>
            </a:r>
            <a:r>
              <a:rPr lang="en-GB" dirty="0"/>
              <a:t> simulations</a:t>
            </a:r>
            <a:endParaRPr lang="en-US" dirty="0"/>
          </a:p>
          <a:p>
            <a:endParaRPr lang="en-US" dirty="0"/>
          </a:p>
        </p:txBody>
      </p:sp>
    </p:spTree>
    <p:extLst>
      <p:ext uri="{BB962C8B-B14F-4D97-AF65-F5344CB8AC3E}">
        <p14:creationId xmlns:p14="http://schemas.microsoft.com/office/powerpoint/2010/main" val="94941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807259" y="619171"/>
            <a:ext cx="6013470" cy="1604186"/>
          </a:xfrm>
          <a:prstGeom prst="rect">
            <a:avLst/>
          </a:prstGeom>
        </p:spPr>
        <p:txBody>
          <a:bodyPr spcFirstLastPara="1" wrap="square" lIns="91425" tIns="91425" rIns="91425" bIns="91425" anchor="t" anchorCtr="0">
            <a:noAutofit/>
          </a:bodyPr>
          <a:lstStyle/>
          <a:p>
            <a:pPr algn="ctr"/>
            <a:r>
              <a:rPr lang="en-GB" sz="3600" b="1" cap="small" dirty="0">
                <a:latin typeface="Times New Roman" panose="02020603050405020304" pitchFamily="18" charset="0"/>
                <a:cs typeface="Times New Roman" panose="02020603050405020304" pitchFamily="18" charset="0"/>
              </a:rPr>
              <a:t>Autonomous Navigation for Mobile Robotics</a:t>
            </a:r>
            <a:endParaRPr lang="en-US" sz="3600" dirty="0">
              <a:latin typeface="Times New Roman" panose="02020603050405020304" pitchFamily="18" charset="0"/>
              <a:cs typeface="Times New Roman" panose="02020603050405020304" pitchFamily="18" charset="0"/>
            </a:endParaRPr>
          </a:p>
        </p:txBody>
      </p:sp>
      <p:sp>
        <p:nvSpPr>
          <p:cNvPr id="135" name="Google Shape;135;p13"/>
          <p:cNvSpPr txBox="1">
            <a:spLocks noGrp="1"/>
          </p:cNvSpPr>
          <p:nvPr>
            <p:ph type="subTitle" idx="1"/>
          </p:nvPr>
        </p:nvSpPr>
        <p:spPr>
          <a:xfrm>
            <a:off x="5973219" y="4169473"/>
            <a:ext cx="3470700" cy="506100"/>
          </a:xfrm>
          <a:prstGeom prst="rect">
            <a:avLst/>
          </a:prstGeom>
        </p:spPr>
        <p:txBody>
          <a:bodyPr spcFirstLastPara="1" wrap="square" lIns="91425" tIns="91425" rIns="91425" bIns="91425" anchor="t" anchorCtr="0">
            <a:noAutofit/>
          </a:bodyPr>
          <a:lstStyle/>
          <a:p>
            <a:pPr marL="0" lvl="0" indent="0"/>
            <a:r>
              <a:rPr lang="en-GB" sz="1800" b="1" cap="small" dirty="0">
                <a:latin typeface="Times New Roman" panose="02020603050405020304" pitchFamily="18" charset="0"/>
                <a:cs typeface="Times New Roman" panose="02020603050405020304" pitchFamily="18" charset="0"/>
              </a:rPr>
              <a:t>Supervised By:</a:t>
            </a:r>
            <a:r>
              <a:rPr lang="en-US" sz="1800" dirty="0">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	Dr. Ahmed Nouman</a:t>
            </a:r>
            <a:endParaRPr sz="18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85BBDFA9-2DB1-47F0-B197-91046C87FFFD}"/>
              </a:ext>
            </a:extLst>
          </p:cNvPr>
          <p:cNvSpPr txBox="1">
            <a:spLocks/>
          </p:cNvSpPr>
          <p:nvPr/>
        </p:nvSpPr>
        <p:spPr>
          <a:xfrm>
            <a:off x="3609730" y="3349163"/>
            <a:ext cx="4726977" cy="1073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Muhammad Ans Akhtar                16-MCT-08</a:t>
            </a: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Muhammad Shoaib                        16-MCT-49</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Muhammad </a:t>
            </a:r>
            <a:r>
              <a:rPr lang="en-GB" sz="1600" dirty="0">
                <a:latin typeface="Times New Roman" panose="02020603050405020304" pitchFamily="18" charset="0"/>
                <a:cs typeface="Times New Roman" panose="02020603050405020304" pitchFamily="18" charset="0"/>
              </a:rPr>
              <a:t>Uzair Sajid                 16-MCT-53</a:t>
            </a:r>
          </a:p>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Mir Usama UL Haq	       16-MCT-63</a:t>
            </a:r>
          </a:p>
          <a:p>
            <a:pPr lvl="8" algn="just"/>
            <a:r>
              <a:rPr lang="en-GB"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E2194AD5-B2F8-48A4-9D63-DC5F1E561F70}"/>
              </a:ext>
            </a:extLst>
          </p:cNvPr>
          <p:cNvSpPr txBox="1">
            <a:spLocks/>
          </p:cNvSpPr>
          <p:nvPr/>
        </p:nvSpPr>
        <p:spPr>
          <a:xfrm>
            <a:off x="3026119" y="2282403"/>
            <a:ext cx="3344864" cy="578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9pPr>
          </a:lstStyle>
          <a:p>
            <a:r>
              <a:rPr lang="en-GB" sz="2400" b="1" cap="small" dirty="0">
                <a:latin typeface="Times New Roman" panose="02020603050405020304" pitchFamily="18" charset="0"/>
                <a:cs typeface="Times New Roman" panose="02020603050405020304" pitchFamily="18" charset="0"/>
              </a:rPr>
              <a:t>Presented By:</a:t>
            </a: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C0BAC63-28F5-4341-8081-0BF84616D613}"/>
              </a:ext>
            </a:extLst>
          </p:cNvPr>
          <p:cNvPicPr>
            <a:picLocks noChangeAspect="1"/>
          </p:cNvPicPr>
          <p:nvPr/>
        </p:nvPicPr>
        <p:blipFill>
          <a:blip r:embed="rId3"/>
          <a:stretch>
            <a:fillRect/>
          </a:stretch>
        </p:blipFill>
        <p:spPr>
          <a:xfrm>
            <a:off x="919420" y="840884"/>
            <a:ext cx="1078345" cy="10783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BD9C-7111-4740-BA4D-56D6B1969BD9}"/>
              </a:ext>
            </a:extLst>
          </p:cNvPr>
          <p:cNvSpPr>
            <a:spLocks noGrp="1"/>
          </p:cNvSpPr>
          <p:nvPr>
            <p:ph type="title"/>
          </p:nvPr>
        </p:nvSpPr>
        <p:spPr>
          <a:xfrm>
            <a:off x="1297500" y="663389"/>
            <a:ext cx="7038900" cy="736369"/>
          </a:xfrm>
        </p:spPr>
        <p:txBody>
          <a:bodyPr/>
          <a:lstStyle/>
          <a:p>
            <a:pPr marL="342900" indent="-3429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Mapping and Localization</a:t>
            </a:r>
            <a:r>
              <a:rPr lang="en-US" dirty="0"/>
              <a:t/>
            </a:r>
            <a:br>
              <a:rPr lang="en-US" dirty="0"/>
            </a:br>
            <a:endParaRPr lang="en-US" dirty="0"/>
          </a:p>
        </p:txBody>
      </p:sp>
      <p:sp>
        <p:nvSpPr>
          <p:cNvPr id="3" name="Text Placeholder 2">
            <a:extLst>
              <a:ext uri="{FF2B5EF4-FFF2-40B4-BE49-F238E27FC236}">
                <a16:creationId xmlns:a16="http://schemas.microsoft.com/office/drawing/2014/main" id="{04CCB4EE-7F27-4B2E-8AE5-F20F5CA2E5E5}"/>
              </a:ext>
            </a:extLst>
          </p:cNvPr>
          <p:cNvSpPr>
            <a:spLocks noGrp="1"/>
          </p:cNvSpPr>
          <p:nvPr>
            <p:ph type="body" idx="1"/>
          </p:nvPr>
        </p:nvSpPr>
        <p:spPr>
          <a:xfrm>
            <a:off x="874643" y="1567550"/>
            <a:ext cx="5128591" cy="1228659"/>
          </a:xfrm>
        </p:spPr>
        <p:txBody>
          <a:bodyPr/>
          <a:lstStyle/>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SLAM (Simultaneous Localization and Mapping)</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G-Mapping</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Localization </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LIDAR</a:t>
            </a:r>
            <a:endParaRPr lang="en-US" sz="1600" dirty="0"/>
          </a:p>
          <a:p>
            <a:pPr marL="146050" indent="0">
              <a:buNone/>
            </a:pPr>
            <a:endParaRPr lang="en-US" dirty="0"/>
          </a:p>
        </p:txBody>
      </p:sp>
      <p:pic>
        <p:nvPicPr>
          <p:cNvPr id="4" name="Picture 3"/>
          <p:cNvPicPr>
            <a:picLocks noChangeAspect="1"/>
          </p:cNvPicPr>
          <p:nvPr/>
        </p:nvPicPr>
        <p:blipFill rotWithShape="1">
          <a:blip r:embed="rId2"/>
          <a:srcRect r="21976"/>
          <a:stretch/>
        </p:blipFill>
        <p:spPr>
          <a:xfrm>
            <a:off x="3341518" y="2181879"/>
            <a:ext cx="5185780" cy="2823087"/>
          </a:xfrm>
          <a:prstGeom prst="rect">
            <a:avLst/>
          </a:prstGeom>
        </p:spPr>
      </p:pic>
    </p:spTree>
    <p:extLst>
      <p:ext uri="{BB962C8B-B14F-4D97-AF65-F5344CB8AC3E}">
        <p14:creationId xmlns:p14="http://schemas.microsoft.com/office/powerpoint/2010/main" val="1287855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C6711-FF78-45E5-8B52-1F1058DE4A89}"/>
              </a:ext>
            </a:extLst>
          </p:cNvPr>
          <p:cNvSpPr>
            <a:spLocks noGrp="1"/>
          </p:cNvSpPr>
          <p:nvPr>
            <p:ph type="title"/>
          </p:nvPr>
        </p:nvSpPr>
        <p:spPr/>
        <p:txBody>
          <a:bodyPr/>
          <a:lstStyle/>
          <a:p>
            <a:r>
              <a:rPr lang="en-US" sz="3200" b="1" cap="small" dirty="0">
                <a:latin typeface="Times New Roman" panose="02020603050405020304" pitchFamily="18" charset="0"/>
                <a:cs typeface="Times New Roman" panose="02020603050405020304" pitchFamily="18" charset="0"/>
              </a:rPr>
              <a:t>Autonomous Navigation</a:t>
            </a:r>
            <a:endParaRPr lang="en-US" sz="32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745DD01C-7712-4465-A2AF-CECABACA93AF}"/>
              </a:ext>
            </a:extLst>
          </p:cNvPr>
          <p:cNvSpPr>
            <a:spLocks noGrp="1"/>
          </p:cNvSpPr>
          <p:nvPr>
            <p:ph type="body" idx="1"/>
          </p:nvPr>
        </p:nvSpPr>
        <p:spPr>
          <a:xfrm>
            <a:off x="1130352" y="1377792"/>
            <a:ext cx="3864222" cy="1248537"/>
          </a:xfrm>
        </p:spPr>
        <p:txBody>
          <a:bodyPr/>
          <a:lstStyle/>
          <a:p>
            <a:r>
              <a:rPr lang="en-US" sz="1600" dirty="0">
                <a:latin typeface="Times New Roman" panose="02020603050405020304" pitchFamily="18" charset="0"/>
                <a:cs typeface="Times New Roman" panose="02020603050405020304" pitchFamily="18" charset="0"/>
              </a:rPr>
              <a:t>Autonomous path planning</a:t>
            </a:r>
          </a:p>
          <a:p>
            <a:r>
              <a:rPr lang="en-US" sz="1600" dirty="0">
                <a:latin typeface="Times New Roman" panose="02020603050405020304" pitchFamily="18" charset="0"/>
                <a:cs typeface="Times New Roman" panose="02020603050405020304" pitchFamily="18" charset="0"/>
              </a:rPr>
              <a:t>No human participation</a:t>
            </a:r>
          </a:p>
          <a:p>
            <a:r>
              <a:rPr lang="en-US" sz="1600" dirty="0">
                <a:latin typeface="Times New Roman" panose="02020603050405020304" pitchFamily="18" charset="0"/>
                <a:cs typeface="Times New Roman" panose="02020603050405020304" pitchFamily="18" charset="0"/>
              </a:rPr>
              <a:t>Obstacle avoiding</a:t>
            </a:r>
          </a:p>
          <a:p>
            <a:endParaRPr lang="en-US" dirty="0"/>
          </a:p>
          <a:p>
            <a:endParaRPr lang="en-US" dirty="0"/>
          </a:p>
        </p:txBody>
      </p:sp>
      <p:pic>
        <p:nvPicPr>
          <p:cNvPr id="4" name="Picture 3"/>
          <p:cNvPicPr>
            <a:picLocks noChangeAspect="1"/>
          </p:cNvPicPr>
          <p:nvPr/>
        </p:nvPicPr>
        <p:blipFill>
          <a:blip r:embed="rId2"/>
          <a:stretch>
            <a:fillRect/>
          </a:stretch>
        </p:blipFill>
        <p:spPr>
          <a:xfrm>
            <a:off x="3559278" y="2100384"/>
            <a:ext cx="5049172" cy="2831177"/>
          </a:xfrm>
          <a:prstGeom prst="rect">
            <a:avLst/>
          </a:prstGeom>
        </p:spPr>
      </p:pic>
    </p:spTree>
    <p:extLst>
      <p:ext uri="{BB962C8B-B14F-4D97-AF65-F5344CB8AC3E}">
        <p14:creationId xmlns:p14="http://schemas.microsoft.com/office/powerpoint/2010/main" val="525013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5B3E-CAA3-4D0D-B43A-E315DD5763D7}"/>
              </a:ext>
            </a:extLst>
          </p:cNvPr>
          <p:cNvSpPr>
            <a:spLocks noGrp="1"/>
          </p:cNvSpPr>
          <p:nvPr>
            <p:ph type="title"/>
          </p:nvPr>
        </p:nvSpPr>
        <p:spPr>
          <a:xfrm>
            <a:off x="1297500" y="473263"/>
            <a:ext cx="7038900" cy="914100"/>
          </a:xfrm>
        </p:spPr>
        <p:txBody>
          <a:bodyPr/>
          <a:lstStyle/>
          <a:p>
            <a:r>
              <a:rPr lang="en-GB" sz="3200" b="1" cap="small" dirty="0">
                <a:latin typeface="Times New Roman" panose="02020603050405020304" pitchFamily="18" charset="0"/>
                <a:cs typeface="Times New Roman" panose="02020603050405020304" pitchFamily="18" charset="0"/>
              </a:rPr>
              <a:t>Physical Implementation</a:t>
            </a:r>
            <a:r>
              <a:rPr lang="en-US" dirty="0"/>
              <a:t/>
            </a:r>
            <a:br>
              <a:rPr lang="en-US" dirty="0"/>
            </a:br>
            <a:endParaRPr lang="en-US" dirty="0"/>
          </a:p>
        </p:txBody>
      </p:sp>
      <p:sp>
        <p:nvSpPr>
          <p:cNvPr id="3" name="Text Placeholder 2">
            <a:extLst>
              <a:ext uri="{FF2B5EF4-FFF2-40B4-BE49-F238E27FC236}">
                <a16:creationId xmlns:a16="http://schemas.microsoft.com/office/drawing/2014/main" id="{9C6D3DEA-B53D-48C7-A29C-77A81C3014CD}"/>
              </a:ext>
            </a:extLst>
          </p:cNvPr>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Bring robot in a real-world environment</a:t>
            </a:r>
          </a:p>
          <a:p>
            <a:r>
              <a:rPr lang="en-US" sz="1800" dirty="0">
                <a:latin typeface="Times New Roman" panose="02020603050405020304" pitchFamily="18" charset="0"/>
                <a:cs typeface="Times New Roman" panose="02020603050405020304" pitchFamily="18" charset="0"/>
              </a:rPr>
              <a:t>Building the physical hardware</a:t>
            </a:r>
          </a:p>
          <a:p>
            <a:r>
              <a:rPr lang="en-US" sz="1800" dirty="0">
                <a:latin typeface="Times New Roman" panose="02020603050405020304" pitchFamily="18" charset="0"/>
                <a:cs typeface="Times New Roman" panose="02020603050405020304" pitchFamily="18" charset="0"/>
              </a:rPr>
              <a:t>Placement of Sensors on robot </a:t>
            </a:r>
          </a:p>
          <a:p>
            <a:r>
              <a:rPr lang="en-US" sz="1800" dirty="0">
                <a:latin typeface="Times New Roman" panose="02020603050405020304" pitchFamily="18" charset="0"/>
                <a:cs typeface="Times New Roman" panose="02020603050405020304" pitchFamily="18" charset="0"/>
              </a:rPr>
              <a:t>Assembling Motors </a:t>
            </a:r>
          </a:p>
          <a:p>
            <a:r>
              <a:rPr lang="en-US" sz="1800" dirty="0">
                <a:latin typeface="Times New Roman" panose="02020603050405020304" pitchFamily="18" charset="0"/>
                <a:cs typeface="Times New Roman" panose="02020603050405020304" pitchFamily="18" charset="0"/>
              </a:rPr>
              <a:t>Hardware Software Interfacing</a:t>
            </a:r>
          </a:p>
          <a:p>
            <a:pPr marL="146050" indent="0">
              <a:buNone/>
            </a:pPr>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93486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1D04-B4FD-4F93-A7C8-A1A364FD15A4}"/>
              </a:ext>
            </a:extLst>
          </p:cNvPr>
          <p:cNvSpPr>
            <a:spLocks noGrp="1"/>
          </p:cNvSpPr>
          <p:nvPr>
            <p:ph type="title"/>
          </p:nvPr>
        </p:nvSpPr>
        <p:spPr>
          <a:xfrm>
            <a:off x="1057074" y="67704"/>
            <a:ext cx="3701883" cy="629980"/>
          </a:xfrm>
        </p:spPr>
        <p:txBody>
          <a:bodyPr/>
          <a:lstStyle/>
          <a:p>
            <a:r>
              <a:rPr lang="en-GB" sz="3200" b="1" cap="small" dirty="0">
                <a:latin typeface="Times New Roman" panose="02020603050405020304" pitchFamily="18" charset="0"/>
                <a:cs typeface="Times New Roman" panose="02020603050405020304" pitchFamily="18" charset="0"/>
              </a:rPr>
              <a:t>Hardware</a:t>
            </a:r>
            <a:endParaRPr lang="en-GB" sz="2800" b="1" dirty="0"/>
          </a:p>
        </p:txBody>
      </p:sp>
      <p:sp>
        <p:nvSpPr>
          <p:cNvPr id="4" name="Title 1">
            <a:extLst>
              <a:ext uri="{FF2B5EF4-FFF2-40B4-BE49-F238E27FC236}">
                <a16:creationId xmlns:a16="http://schemas.microsoft.com/office/drawing/2014/main" id="{AF325E19-C87E-4E93-9033-5A22CFDAC12E}"/>
              </a:ext>
            </a:extLst>
          </p:cNvPr>
          <p:cNvSpPr txBox="1">
            <a:spLocks noGrp="1"/>
          </p:cNvSpPr>
          <p:nvPr>
            <p:ph type="body" idx="1"/>
          </p:nvPr>
        </p:nvSpPr>
        <p:spPr>
          <a:xfrm>
            <a:off x="1296989" y="639097"/>
            <a:ext cx="7335734" cy="4267200"/>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Base Frame</a:t>
            </a:r>
          </a:p>
          <a:p>
            <a:pPr marL="742950" lvl="1" indent="-285750">
              <a:buSzPct val="121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Made of Aluminum</a:t>
            </a:r>
          </a:p>
          <a:p>
            <a:pPr marL="457200" lvl="1" indent="0"/>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Tires</a:t>
            </a:r>
            <a:r>
              <a:rPr lang="en-US" sz="1600" dirty="0">
                <a:latin typeface="Times New Roman" panose="02020603050405020304" pitchFamily="18" charset="0"/>
                <a:cs typeface="Times New Roman" panose="02020603050405020304" pitchFamily="18" charset="0"/>
              </a:rPr>
              <a:t> </a:t>
            </a:r>
          </a:p>
          <a:p>
            <a:pPr marL="800100" lvl="1" indent="-342900">
              <a:buSzPct val="12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Made of Teflon </a:t>
            </a:r>
          </a:p>
          <a:p>
            <a:pPr marL="800100" lvl="1" indent="-342900">
              <a:buSzPct val="12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Shaft mounted Wheels</a:t>
            </a:r>
          </a:p>
          <a:p>
            <a:pPr marL="457200" lvl="1" indent="0"/>
            <a:endParaRPr lang="en-US" sz="2000" dirty="0">
              <a:latin typeface="Times New Roman" panose="02020603050405020304" pitchFamily="18" charset="0"/>
              <a:cs typeface="Times New Roman" panose="02020603050405020304" pitchFamily="18" charset="0"/>
            </a:endParaRPr>
          </a:p>
          <a:p>
            <a:pPr marL="457200" lvl="1" indent="0"/>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Micro-Controller </a:t>
            </a:r>
          </a:p>
          <a:p>
            <a:pPr marL="742950" lvl="1" indent="-285750">
              <a:buSzPct val="12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Raspberry pi</a:t>
            </a:r>
          </a:p>
          <a:p>
            <a:pPr marL="457200" lvl="1" indent="0"/>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Motors </a:t>
            </a:r>
          </a:p>
          <a:p>
            <a:pPr marL="800100" lvl="1" indent="-342900">
              <a:buSzPct val="12000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Pololu</a:t>
            </a:r>
            <a:r>
              <a:rPr lang="en-US" sz="1600" dirty="0">
                <a:latin typeface="Times New Roman" panose="02020603050405020304" pitchFamily="18" charset="0"/>
                <a:cs typeface="Times New Roman" panose="02020603050405020304" pitchFamily="18" charset="0"/>
              </a:rPr>
              <a:t> encoded motors</a:t>
            </a:r>
          </a:p>
          <a:p>
            <a:pPr marL="457200" lvl="1" indent="0"/>
            <a:endParaRPr lang="en-US" sz="2000" dirty="0">
              <a:latin typeface="Times New Roman" panose="02020603050405020304" pitchFamily="18" charset="0"/>
              <a:cs typeface="Times New Roman" panose="02020603050405020304" pitchFamily="18" charset="0"/>
            </a:endParaRPr>
          </a:p>
          <a:p>
            <a:pPr marL="457200" lvl="1" indent="0"/>
            <a:endParaRPr lang="en-US" sz="2000" dirty="0">
              <a:latin typeface="Times New Roman" panose="02020603050405020304" pitchFamily="18" charset="0"/>
              <a:cs typeface="Times New Roman" panose="02020603050405020304" pitchFamily="18" charset="0"/>
            </a:endParaRPr>
          </a:p>
          <a:p>
            <a:pPr marL="457200" lvl="1" indent="0"/>
            <a:endParaRPr lang="en-US" sz="2000" dirty="0">
              <a:latin typeface="Times New Roman" panose="02020603050405020304" pitchFamily="18" charset="0"/>
              <a:cs typeface="Times New Roman" panose="02020603050405020304" pitchFamily="18" charset="0"/>
            </a:endParaRPr>
          </a:p>
          <a:p>
            <a:pPr marL="457200" lvl="1" indent="0"/>
            <a:endParaRPr lang="en-US" sz="2000" dirty="0">
              <a:latin typeface="Times New Roman" panose="02020603050405020304" pitchFamily="18" charset="0"/>
              <a:cs typeface="Times New Roman" panose="02020603050405020304" pitchFamily="18" charset="0"/>
            </a:endParaRPr>
          </a:p>
          <a:p>
            <a:pPr marL="457200" lvl="1" indent="0"/>
            <a:endParaRPr lang="en-US" sz="2000" b="1" dirty="0">
              <a:latin typeface="Times New Roman" panose="02020603050405020304" pitchFamily="18" charset="0"/>
              <a:cs typeface="Times New Roman" panose="02020603050405020304" pitchFamily="18" charset="0"/>
            </a:endParaRPr>
          </a:p>
          <a:p>
            <a:pPr marL="457200" lvl="1" indent="0"/>
            <a:endParaRPr lang="en-US" sz="2000" b="1" dirty="0">
              <a:latin typeface="Times New Roman" panose="02020603050405020304" pitchFamily="18" charset="0"/>
              <a:cs typeface="Times New Roman" panose="02020603050405020304" pitchFamily="18" charset="0"/>
            </a:endParaRPr>
          </a:p>
          <a:p>
            <a:pPr marL="457200" lvl="1" indent="0"/>
            <a:endParaRPr lang="en-US" sz="2000" b="1" dirty="0">
              <a:latin typeface="Times New Roman" panose="02020603050405020304" pitchFamily="18" charset="0"/>
              <a:cs typeface="Times New Roman" panose="02020603050405020304" pitchFamily="18" charset="0"/>
            </a:endParaRPr>
          </a:p>
          <a:p>
            <a:pPr marL="457200" lvl="1" indent="0"/>
            <a:endParaRPr lang="en-US" sz="2000" b="1" dirty="0">
              <a:latin typeface="Times New Roman" panose="02020603050405020304" pitchFamily="18" charset="0"/>
              <a:cs typeface="Times New Roman" panose="02020603050405020304" pitchFamily="18" charset="0"/>
            </a:endParaRPr>
          </a:p>
          <a:p>
            <a:pPr marL="457200" lvl="1" indent="0"/>
            <a:endParaRPr lang="en-US" sz="2000" b="1" dirty="0">
              <a:latin typeface="Times New Roman" panose="02020603050405020304" pitchFamily="18" charset="0"/>
              <a:cs typeface="Times New Roman" panose="02020603050405020304" pitchFamily="18" charset="0"/>
            </a:endParaRPr>
          </a:p>
          <a:p>
            <a:pPr marL="0" indent="0"/>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245407" y="756270"/>
            <a:ext cx="2179764" cy="1634823"/>
          </a:xfrm>
          <a:prstGeom prst="rect">
            <a:avLst/>
          </a:prstGeo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7200"/>
                    </a14:imgEffect>
                  </a14:imgLayer>
                </a14:imgProps>
              </a:ext>
            </a:extLst>
          </a:blip>
          <a:srcRect l="15795" t="11323" r="8236" b="17106"/>
          <a:stretch/>
        </p:blipFill>
        <p:spPr>
          <a:xfrm>
            <a:off x="6660460" y="756270"/>
            <a:ext cx="2280509" cy="1634823"/>
          </a:xfrm>
          <a:prstGeom prst="rect">
            <a:avLst/>
          </a:prstGeom>
        </p:spPr>
      </p:pic>
      <p:pic>
        <p:nvPicPr>
          <p:cNvPr id="7" name="Picture 6"/>
          <p:cNvPicPr>
            <a:picLocks noChangeAspect="1"/>
          </p:cNvPicPr>
          <p:nvPr/>
        </p:nvPicPr>
        <p:blipFill rotWithShape="1">
          <a:blip r:embed="rId6"/>
          <a:srcRect l="5118" t="10941" r="9387" b="5459"/>
          <a:stretch/>
        </p:blipFill>
        <p:spPr>
          <a:xfrm rot="16200000">
            <a:off x="6925337" y="2890664"/>
            <a:ext cx="2089722" cy="1941543"/>
          </a:xfrm>
          <a:prstGeom prst="rect">
            <a:avLst/>
          </a:prstGeom>
        </p:spPr>
      </p:pic>
      <p:pic>
        <p:nvPicPr>
          <p:cNvPr id="6" name="Picture 5"/>
          <p:cNvPicPr>
            <a:picLocks noChangeAspect="1"/>
          </p:cNvPicPr>
          <p:nvPr/>
        </p:nvPicPr>
        <p:blipFill rotWithShape="1">
          <a:blip r:embed="rId7"/>
          <a:srcRect l="13970" t="10318" r="13236" b="7698"/>
          <a:stretch/>
        </p:blipFill>
        <p:spPr>
          <a:xfrm rot="16200000">
            <a:off x="4549344" y="2569213"/>
            <a:ext cx="1946787" cy="2727380"/>
          </a:xfrm>
          <a:prstGeom prst="rect">
            <a:avLst/>
          </a:prstGeom>
        </p:spPr>
      </p:pic>
    </p:spTree>
    <p:extLst>
      <p:ext uri="{BB962C8B-B14F-4D97-AF65-F5344CB8AC3E}">
        <p14:creationId xmlns:p14="http://schemas.microsoft.com/office/powerpoint/2010/main" val="388230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5196A7-F66D-42BF-980E-536E4638E0F6}"/>
              </a:ext>
            </a:extLst>
          </p:cNvPr>
          <p:cNvSpPr>
            <a:spLocks noGrp="1"/>
          </p:cNvSpPr>
          <p:nvPr>
            <p:ph type="body" idx="1"/>
          </p:nvPr>
        </p:nvSpPr>
        <p:spPr>
          <a:xfrm>
            <a:off x="1138474" y="176981"/>
            <a:ext cx="7038900" cy="4703132"/>
          </a:xfrm>
        </p:spPr>
        <p:txBody>
          <a:bodyPr/>
          <a:lstStyle/>
          <a:p>
            <a:pPr marL="342900" indent="-342900">
              <a:lnSpc>
                <a:spcPct val="100000"/>
              </a:lnSpc>
            </a:pPr>
            <a:r>
              <a:rPr lang="en-US" sz="2000" b="1" dirty="0">
                <a:latin typeface="Times New Roman" panose="02020603050405020304" pitchFamily="18" charset="0"/>
                <a:cs typeface="Times New Roman" panose="02020603050405020304" pitchFamily="18" charset="0"/>
              </a:rPr>
              <a:t>Motor Driver</a:t>
            </a:r>
          </a:p>
          <a:p>
            <a:pPr marL="800100" lvl="1" indent="-342900">
              <a:lnSpc>
                <a:spcPct val="10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L298 dual motor driver</a:t>
            </a:r>
          </a:p>
          <a:p>
            <a:pPr marL="457200" lvl="1" indent="0">
              <a:lnSpc>
                <a:spcPct val="100000"/>
              </a:lnSpc>
              <a:buNone/>
            </a:pPr>
            <a:endParaRPr lang="en-US" sz="1600" b="1" dirty="0">
              <a:latin typeface="Times New Roman" panose="02020603050405020304" pitchFamily="18" charset="0"/>
              <a:cs typeface="Times New Roman" panose="02020603050405020304" pitchFamily="18" charset="0"/>
            </a:endParaRPr>
          </a:p>
          <a:p>
            <a:pPr marL="342900" indent="-342900">
              <a:lnSpc>
                <a:spcPct val="100000"/>
              </a:lnSpc>
            </a:pPr>
            <a:r>
              <a:rPr lang="en-US" sz="2000" b="1" dirty="0">
                <a:latin typeface="Times New Roman" panose="02020603050405020304" pitchFamily="18" charset="0"/>
                <a:cs typeface="Times New Roman" panose="02020603050405020304" pitchFamily="18" charset="0"/>
              </a:rPr>
              <a:t>Battery</a:t>
            </a:r>
          </a:p>
          <a:p>
            <a:pPr marL="800100" lvl="1" indent="-34290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Li-Po 24v Battery</a:t>
            </a:r>
          </a:p>
          <a:p>
            <a:pPr marL="0" indent="0">
              <a:lnSpc>
                <a:spcPct val="100000"/>
              </a:lnSpc>
              <a:buNone/>
            </a:pPr>
            <a:endParaRPr lang="en-US" sz="1600" b="1" dirty="0">
              <a:latin typeface="Times New Roman" panose="02020603050405020304" pitchFamily="18" charset="0"/>
              <a:cs typeface="Times New Roman" panose="02020603050405020304" pitchFamily="18" charset="0"/>
            </a:endParaRPr>
          </a:p>
          <a:p>
            <a:pPr marL="0" indent="0">
              <a:lnSpc>
                <a:spcPct val="100000"/>
              </a:lnSpc>
              <a:buNone/>
            </a:pPr>
            <a:endParaRPr lang="en-US" sz="1600" b="1" dirty="0">
              <a:latin typeface="Times New Roman" panose="02020603050405020304" pitchFamily="18" charset="0"/>
              <a:cs typeface="Times New Roman" panose="02020603050405020304" pitchFamily="18" charset="0"/>
            </a:endParaRPr>
          </a:p>
          <a:p>
            <a:pPr marL="0" indent="0">
              <a:lnSpc>
                <a:spcPct val="100000"/>
              </a:lnSpc>
              <a:buNone/>
            </a:pPr>
            <a:endParaRPr lang="en-US" sz="1600" b="1" dirty="0">
              <a:latin typeface="Times New Roman" panose="02020603050405020304" pitchFamily="18" charset="0"/>
              <a:cs typeface="Times New Roman" panose="02020603050405020304" pitchFamily="18" charset="0"/>
            </a:endParaRPr>
          </a:p>
          <a:p>
            <a:pPr marL="0" indent="0">
              <a:lnSpc>
                <a:spcPct val="100000"/>
              </a:lnSpc>
              <a:buNone/>
            </a:pPr>
            <a:endParaRPr lang="en-US" sz="1600" b="1" dirty="0">
              <a:latin typeface="Times New Roman" panose="02020603050405020304" pitchFamily="18" charset="0"/>
              <a:cs typeface="Times New Roman" panose="02020603050405020304" pitchFamily="18" charset="0"/>
            </a:endParaRPr>
          </a:p>
          <a:p>
            <a:pPr marL="285750" indent="-285750">
              <a:lnSpc>
                <a:spcPct val="100000"/>
              </a:lnSpc>
            </a:pPr>
            <a:r>
              <a:rPr lang="en-US" sz="2000" b="1" dirty="0">
                <a:latin typeface="Times New Roman" panose="02020603050405020304" pitchFamily="18" charset="0"/>
                <a:cs typeface="Times New Roman" panose="02020603050405020304" pitchFamily="18" charset="0"/>
              </a:rPr>
              <a:t>Lidar Sensor</a:t>
            </a:r>
          </a:p>
          <a:p>
            <a:pPr marL="285750" indent="-285750">
              <a:lnSpc>
                <a:spcPct val="100000"/>
              </a:lnSpc>
            </a:pPr>
            <a:endParaRPr lang="en-US" sz="1600" b="1" dirty="0">
              <a:latin typeface="Times New Roman" panose="02020603050405020304" pitchFamily="18" charset="0"/>
              <a:cs typeface="Times New Roman" panose="02020603050405020304" pitchFamily="18" charset="0"/>
            </a:endParaRPr>
          </a:p>
          <a:p>
            <a:pPr marL="0" indent="0">
              <a:lnSpc>
                <a:spcPct val="100000"/>
              </a:lnSpc>
              <a:buNone/>
            </a:pPr>
            <a:endParaRPr lang="en-US" sz="1600" b="1" dirty="0">
              <a:latin typeface="Times New Roman" panose="02020603050405020304" pitchFamily="18" charset="0"/>
              <a:cs typeface="Times New Roman" panose="02020603050405020304" pitchFamily="18" charset="0"/>
            </a:endParaRPr>
          </a:p>
          <a:p>
            <a:pPr marL="342900" indent="-342900">
              <a:lnSpc>
                <a:spcPct val="100000"/>
              </a:lnSpc>
            </a:pPr>
            <a:r>
              <a:rPr lang="en-US" sz="2000" b="1" dirty="0">
                <a:latin typeface="Times New Roman" panose="02020603050405020304" pitchFamily="18" charset="0"/>
                <a:cs typeface="Times New Roman" panose="02020603050405020304" pitchFamily="18" charset="0"/>
              </a:rPr>
              <a:t>IMU Sensor</a:t>
            </a:r>
            <a:endParaRPr lang="en-GB" sz="1800" dirty="0"/>
          </a:p>
        </p:txBody>
      </p:sp>
      <p:pic>
        <p:nvPicPr>
          <p:cNvPr id="2" name="Picture 1"/>
          <p:cNvPicPr>
            <a:picLocks noChangeAspect="1"/>
          </p:cNvPicPr>
          <p:nvPr/>
        </p:nvPicPr>
        <p:blipFill>
          <a:blip r:embed="rId2"/>
          <a:stretch>
            <a:fillRect/>
          </a:stretch>
        </p:blipFill>
        <p:spPr>
          <a:xfrm>
            <a:off x="3920791" y="2885440"/>
            <a:ext cx="2519680" cy="1994673"/>
          </a:xfrm>
          <a:prstGeom prst="rect">
            <a:avLst/>
          </a:prstGeom>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0"/>
                    </a14:imgEffect>
                  </a14:imgLayer>
                </a14:imgProps>
              </a:ext>
            </a:extLst>
          </a:blip>
          <a:srcRect l="11676" t="19905" r="18826" b="24113"/>
          <a:stretch/>
        </p:blipFill>
        <p:spPr>
          <a:xfrm rot="16200000">
            <a:off x="6859241" y="236754"/>
            <a:ext cx="1899920" cy="2148180"/>
          </a:xfrm>
          <a:prstGeom prst="rect">
            <a:avLst/>
          </a:prstGeom>
        </p:spPr>
      </p:pic>
      <p:pic>
        <p:nvPicPr>
          <p:cNvPr id="5" name="Picture 4"/>
          <p:cNvPicPr>
            <a:picLocks noChangeAspect="1"/>
          </p:cNvPicPr>
          <p:nvPr/>
        </p:nvPicPr>
        <p:blipFill rotWithShape="1">
          <a:blip r:embed="rId5"/>
          <a:srcRect l="11481" t="6507" r="12864" b="14324"/>
          <a:stretch/>
        </p:blipFill>
        <p:spPr>
          <a:xfrm>
            <a:off x="6735111" y="2877762"/>
            <a:ext cx="2148180" cy="2002351"/>
          </a:xfrm>
          <a:prstGeom prst="rect">
            <a:avLst/>
          </a:prstGeom>
        </p:spPr>
      </p:pic>
      <p:pic>
        <p:nvPicPr>
          <p:cNvPr id="6" name="Picture 5"/>
          <p:cNvPicPr>
            <a:picLocks noChangeAspect="1"/>
          </p:cNvPicPr>
          <p:nvPr/>
        </p:nvPicPr>
        <p:blipFill>
          <a:blip r:embed="rId6"/>
          <a:stretch>
            <a:fillRect/>
          </a:stretch>
        </p:blipFill>
        <p:spPr>
          <a:xfrm>
            <a:off x="4007087" y="360884"/>
            <a:ext cx="2433384" cy="1825038"/>
          </a:xfrm>
          <a:prstGeom prst="rect">
            <a:avLst/>
          </a:prstGeom>
        </p:spPr>
      </p:pic>
    </p:spTree>
    <p:extLst>
      <p:ext uri="{BB962C8B-B14F-4D97-AF65-F5344CB8AC3E}">
        <p14:creationId xmlns:p14="http://schemas.microsoft.com/office/powerpoint/2010/main" val="1110674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D593-94FE-4EB1-BB65-B6CF2E34D6CC}"/>
              </a:ext>
            </a:extLst>
          </p:cNvPr>
          <p:cNvSpPr>
            <a:spLocks noGrp="1"/>
          </p:cNvSpPr>
          <p:nvPr>
            <p:ph type="title"/>
          </p:nvPr>
        </p:nvSpPr>
        <p:spPr>
          <a:xfrm>
            <a:off x="1297500" y="552776"/>
            <a:ext cx="7038900" cy="729372"/>
          </a:xfrm>
        </p:spPr>
        <p:txBody>
          <a:bodyPr/>
          <a:lstStyle/>
          <a:p>
            <a:r>
              <a:rPr lang="en-GB" sz="3200" b="1" cap="small" dirty="0">
                <a:latin typeface="Times New Roman" panose="02020603050405020304" pitchFamily="18" charset="0"/>
                <a:cs typeface="Times New Roman" panose="02020603050405020304" pitchFamily="18" charset="0"/>
              </a:rPr>
              <a:t>Modern Tool Usage</a:t>
            </a:r>
            <a:r>
              <a:rPr lang="en-US" dirty="0"/>
              <a:t/>
            </a:r>
            <a:br>
              <a:rPr lang="en-US" dirty="0"/>
            </a:br>
            <a:endParaRPr lang="en-US" dirty="0"/>
          </a:p>
        </p:txBody>
      </p:sp>
      <p:sp>
        <p:nvSpPr>
          <p:cNvPr id="3" name="Text Placeholder 2">
            <a:extLst>
              <a:ext uri="{FF2B5EF4-FFF2-40B4-BE49-F238E27FC236}">
                <a16:creationId xmlns:a16="http://schemas.microsoft.com/office/drawing/2014/main" id="{DE39793D-BE93-48A3-97F9-B026F988CCBB}"/>
              </a:ext>
            </a:extLst>
          </p:cNvPr>
          <p:cNvSpPr>
            <a:spLocks noGrp="1"/>
          </p:cNvSpPr>
          <p:nvPr>
            <p:ph type="body" idx="1"/>
          </p:nvPr>
        </p:nvSpPr>
        <p:spPr>
          <a:xfrm>
            <a:off x="1052550" y="1671142"/>
            <a:ext cx="7038900" cy="2911200"/>
          </a:xfrm>
        </p:spPr>
        <p:txBody>
          <a:bodyPr/>
          <a:lstStyle/>
          <a:p>
            <a:pPr marL="146050" lvl="0" indent="0">
              <a:buNone/>
            </a:pPr>
            <a:endParaRPr lang="en-US" sz="1400" dirty="0">
              <a:latin typeface="Times New Roman" panose="02020603050405020304" pitchFamily="18" charset="0"/>
              <a:cs typeface="Times New Roman" panose="02020603050405020304" pitchFamily="18" charset="0"/>
            </a:endParaRPr>
          </a:p>
          <a:p>
            <a:pPr marL="146050" indent="0">
              <a:buNone/>
            </a:pPr>
            <a:endParaRPr lang="en-US" dirty="0"/>
          </a:p>
        </p:txBody>
      </p:sp>
      <p:graphicFrame>
        <p:nvGraphicFramePr>
          <p:cNvPr id="4" name="Table 4">
            <a:extLst>
              <a:ext uri="{FF2B5EF4-FFF2-40B4-BE49-F238E27FC236}">
                <a16:creationId xmlns:a16="http://schemas.microsoft.com/office/drawing/2014/main" id="{345FEDB9-D3F1-4A59-BD9F-4F2FCF5E00F4}"/>
              </a:ext>
            </a:extLst>
          </p:cNvPr>
          <p:cNvGraphicFramePr>
            <a:graphicFrameLocks noGrp="1"/>
          </p:cNvGraphicFramePr>
          <p:nvPr>
            <p:extLst>
              <p:ext uri="{D42A27DB-BD31-4B8C-83A1-F6EECF244321}">
                <p14:modId xmlns:p14="http://schemas.microsoft.com/office/powerpoint/2010/main" val="1432282774"/>
              </p:ext>
            </p:extLst>
          </p:nvPr>
        </p:nvGraphicFramePr>
        <p:xfrm>
          <a:off x="1847763" y="1671142"/>
          <a:ext cx="4891881" cy="2919582"/>
        </p:xfrm>
        <a:graphic>
          <a:graphicData uri="http://schemas.openxmlformats.org/drawingml/2006/table">
            <a:tbl>
              <a:tblPr firstRow="1" bandRow="1">
                <a:tableStyleId>{F5AB1C69-6EDB-4FF4-983F-18BD219EF322}</a:tableStyleId>
              </a:tblPr>
              <a:tblGrid>
                <a:gridCol w="1671074">
                  <a:extLst>
                    <a:ext uri="{9D8B030D-6E8A-4147-A177-3AD203B41FA5}">
                      <a16:colId xmlns:a16="http://schemas.microsoft.com/office/drawing/2014/main" val="1524933395"/>
                    </a:ext>
                  </a:extLst>
                </a:gridCol>
                <a:gridCol w="3220807">
                  <a:extLst>
                    <a:ext uri="{9D8B030D-6E8A-4147-A177-3AD203B41FA5}">
                      <a16:colId xmlns:a16="http://schemas.microsoft.com/office/drawing/2014/main" val="3758263305"/>
                    </a:ext>
                  </a:extLst>
                </a:gridCol>
              </a:tblGrid>
              <a:tr h="351214">
                <a:tc>
                  <a:txBody>
                    <a:bodyPr/>
                    <a:lstStyle/>
                    <a:p>
                      <a:pPr algn="ctr"/>
                      <a:r>
                        <a:rPr lang="en-GB" sz="1600" dirty="0">
                          <a:latin typeface="Times New Roman" panose="02020603050405020304" pitchFamily="18" charset="0"/>
                          <a:cs typeface="Times New Roman" panose="02020603050405020304" pitchFamily="18" charset="0"/>
                        </a:rPr>
                        <a:t>Tools</a:t>
                      </a:r>
                    </a:p>
                  </a:txBody>
                  <a:tcPr/>
                </a:tc>
                <a:tc>
                  <a:txBody>
                    <a:bodyPr/>
                    <a:lstStyle/>
                    <a:p>
                      <a:pPr algn="ctr"/>
                      <a:r>
                        <a:rPr lang="en-GB" sz="1600" dirty="0">
                          <a:latin typeface="Times New Roman" panose="02020603050405020304" pitchFamily="18" charset="0"/>
                          <a:cs typeface="Times New Roman" panose="02020603050405020304" pitchFamily="18" charset="0"/>
                        </a:rPr>
                        <a:t>Uses</a:t>
                      </a:r>
                    </a:p>
                  </a:txBody>
                  <a:tcPr/>
                </a:tc>
                <a:extLst>
                  <a:ext uri="{0D108BD9-81ED-4DB2-BD59-A6C34878D82A}">
                    <a16:rowId xmlns:a16="http://schemas.microsoft.com/office/drawing/2014/main" val="2234085982"/>
                  </a:ext>
                </a:extLst>
              </a:tr>
              <a:tr h="370840">
                <a:tc>
                  <a:txBody>
                    <a:bodyPr/>
                    <a:lstStyle/>
                    <a:p>
                      <a:r>
                        <a:rPr lang="en-GB" sz="1400" b="1" dirty="0">
                          <a:latin typeface="Times New Roman" panose="02020603050405020304" pitchFamily="18" charset="0"/>
                          <a:cs typeface="Times New Roman" panose="02020603050405020304" pitchFamily="18" charset="0"/>
                        </a:rPr>
                        <a:t>Python</a:t>
                      </a:r>
                    </a:p>
                  </a:txBody>
                  <a:tcPr/>
                </a:tc>
                <a:tc>
                  <a:txBody>
                    <a:bodyPr/>
                    <a:lstStyle/>
                    <a:p>
                      <a:r>
                        <a:rPr lang="en-GB" sz="1400" dirty="0">
                          <a:latin typeface="Times New Roman" panose="02020603050405020304" pitchFamily="18" charset="0"/>
                          <a:cs typeface="Times New Roman" panose="02020603050405020304" pitchFamily="18" charset="0"/>
                        </a:rPr>
                        <a:t>Programming Language</a:t>
                      </a:r>
                    </a:p>
                  </a:txBody>
                  <a:tcPr/>
                </a:tc>
                <a:extLst>
                  <a:ext uri="{0D108BD9-81ED-4DB2-BD59-A6C34878D82A}">
                    <a16:rowId xmlns:a16="http://schemas.microsoft.com/office/drawing/2014/main" val="761551158"/>
                  </a:ext>
                </a:extLst>
              </a:tr>
              <a:tr h="370840">
                <a:tc>
                  <a:txBody>
                    <a:bodyPr/>
                    <a:lstStyle/>
                    <a:p>
                      <a:r>
                        <a:rPr lang="en-GB" sz="1400" b="1" dirty="0">
                          <a:latin typeface="Times New Roman" panose="02020603050405020304" pitchFamily="18" charset="0"/>
                          <a:cs typeface="Times New Roman" panose="02020603050405020304" pitchFamily="18" charset="0"/>
                        </a:rPr>
                        <a:t>ROS</a:t>
                      </a:r>
                    </a:p>
                  </a:txBody>
                  <a:tcPr/>
                </a:tc>
                <a:tc>
                  <a:txBody>
                    <a:bodyPr/>
                    <a:lstStyle/>
                    <a:p>
                      <a:r>
                        <a:rPr lang="en-GB" sz="1400" dirty="0">
                          <a:latin typeface="Times New Roman" panose="02020603050405020304" pitchFamily="18" charset="0"/>
                          <a:cs typeface="Times New Roman" panose="02020603050405020304" pitchFamily="18" charset="0"/>
                        </a:rPr>
                        <a:t>Robot Simulating Software</a:t>
                      </a:r>
                    </a:p>
                  </a:txBody>
                  <a:tcPr/>
                </a:tc>
                <a:extLst>
                  <a:ext uri="{0D108BD9-81ED-4DB2-BD59-A6C34878D82A}">
                    <a16:rowId xmlns:a16="http://schemas.microsoft.com/office/drawing/2014/main" val="2325703742"/>
                  </a:ext>
                </a:extLst>
              </a:tr>
              <a:tr h="370840">
                <a:tc>
                  <a:txBody>
                    <a:bodyPr/>
                    <a:lstStyle/>
                    <a:p>
                      <a:r>
                        <a:rPr lang="en-GB" sz="1400" b="1" dirty="0">
                          <a:latin typeface="Times New Roman" panose="02020603050405020304" pitchFamily="18" charset="0"/>
                          <a:cs typeface="Times New Roman" panose="02020603050405020304" pitchFamily="18" charset="0"/>
                        </a:rPr>
                        <a:t>AutoCAD</a:t>
                      </a:r>
                    </a:p>
                  </a:txBody>
                  <a:tcPr/>
                </a:tc>
                <a:tc>
                  <a:txBody>
                    <a:bodyPr/>
                    <a:lstStyle/>
                    <a:p>
                      <a:r>
                        <a:rPr lang="en-GB" sz="1400" dirty="0">
                          <a:latin typeface="Times New Roman" panose="02020603050405020304" pitchFamily="18" charset="0"/>
                          <a:cs typeface="Times New Roman" panose="02020603050405020304" pitchFamily="18" charset="0"/>
                        </a:rPr>
                        <a:t>2-D Modelling </a:t>
                      </a:r>
                    </a:p>
                  </a:txBody>
                  <a:tcPr/>
                </a:tc>
                <a:extLst>
                  <a:ext uri="{0D108BD9-81ED-4DB2-BD59-A6C34878D82A}">
                    <a16:rowId xmlns:a16="http://schemas.microsoft.com/office/drawing/2014/main" val="85439008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1" dirty="0">
                          <a:latin typeface="Times New Roman" panose="02020603050405020304" pitchFamily="18" charset="0"/>
                          <a:cs typeface="Times New Roman" panose="02020603050405020304" pitchFamily="18" charset="0"/>
                        </a:rPr>
                        <a:t>SolidWorks 2018</a:t>
                      </a:r>
                    </a:p>
                  </a:txBody>
                  <a:tcPr/>
                </a:tc>
                <a:tc>
                  <a:txBody>
                    <a:bodyPr/>
                    <a:lstStyle/>
                    <a:p>
                      <a:r>
                        <a:rPr lang="en-GB" sz="1400" dirty="0">
                          <a:latin typeface="Times New Roman" panose="02020603050405020304" pitchFamily="18" charset="0"/>
                          <a:cs typeface="Times New Roman" panose="02020603050405020304" pitchFamily="18" charset="0"/>
                        </a:rPr>
                        <a:t>3-D Modelling</a:t>
                      </a:r>
                    </a:p>
                  </a:txBody>
                  <a:tcPr/>
                </a:tc>
                <a:extLst>
                  <a:ext uri="{0D108BD9-81ED-4DB2-BD59-A6C34878D82A}">
                    <a16:rowId xmlns:a16="http://schemas.microsoft.com/office/drawing/2014/main" val="2807128818"/>
                  </a:ext>
                </a:extLst>
              </a:tr>
              <a:tr h="370840">
                <a:tc>
                  <a:txBody>
                    <a:bodyPr/>
                    <a:lstStyle/>
                    <a:p>
                      <a:r>
                        <a:rPr lang="en-GB" sz="1400" b="1" dirty="0">
                          <a:latin typeface="Times New Roman" panose="02020603050405020304" pitchFamily="18" charset="0"/>
                          <a:cs typeface="Times New Roman" panose="02020603050405020304" pitchFamily="18" charset="0"/>
                        </a:rPr>
                        <a:t>Discord</a:t>
                      </a:r>
                    </a:p>
                  </a:txBody>
                  <a:tcPr/>
                </a:tc>
                <a:tc>
                  <a:txBody>
                    <a:bodyPr/>
                    <a:lstStyle/>
                    <a:p>
                      <a:r>
                        <a:rPr lang="en-GB" sz="1400" dirty="0">
                          <a:latin typeface="Times New Roman" panose="02020603050405020304" pitchFamily="18" charset="0"/>
                          <a:cs typeface="Times New Roman" panose="02020603050405020304" pitchFamily="18" charset="0"/>
                        </a:rPr>
                        <a:t>Group Meetings and Communication</a:t>
                      </a:r>
                    </a:p>
                  </a:txBody>
                  <a:tcPr/>
                </a:tc>
                <a:extLst>
                  <a:ext uri="{0D108BD9-81ED-4DB2-BD59-A6C34878D82A}">
                    <a16:rowId xmlns:a16="http://schemas.microsoft.com/office/drawing/2014/main" val="4146490285"/>
                  </a:ext>
                </a:extLst>
              </a:tr>
              <a:tr h="370840">
                <a:tc>
                  <a:txBody>
                    <a:bodyPr/>
                    <a:lstStyle/>
                    <a:p>
                      <a:r>
                        <a:rPr lang="en-GB" sz="1400" b="1" dirty="0">
                          <a:latin typeface="Times New Roman" panose="02020603050405020304" pitchFamily="18" charset="0"/>
                          <a:cs typeface="Times New Roman" panose="02020603050405020304" pitchFamily="18" charset="0"/>
                        </a:rPr>
                        <a:t>GitHub</a:t>
                      </a:r>
                    </a:p>
                  </a:txBody>
                  <a:tcPr/>
                </a:tc>
                <a:tc>
                  <a:txBody>
                    <a:bodyPr/>
                    <a:lstStyle/>
                    <a:p>
                      <a:r>
                        <a:rPr lang="en-GB" sz="1400" dirty="0">
                          <a:latin typeface="Times New Roman" panose="02020603050405020304" pitchFamily="18" charset="0"/>
                          <a:cs typeface="Times New Roman" panose="02020603050405020304" pitchFamily="18" charset="0"/>
                        </a:rPr>
                        <a:t>Online Cloud</a:t>
                      </a:r>
                    </a:p>
                  </a:txBody>
                  <a:tcPr/>
                </a:tc>
                <a:extLst>
                  <a:ext uri="{0D108BD9-81ED-4DB2-BD59-A6C34878D82A}">
                    <a16:rowId xmlns:a16="http://schemas.microsoft.com/office/drawing/2014/main" val="2652501778"/>
                  </a:ext>
                </a:extLst>
              </a:tr>
              <a:tr h="343328">
                <a:tc>
                  <a:txBody>
                    <a:bodyPr/>
                    <a:lstStyle/>
                    <a:p>
                      <a:r>
                        <a:rPr lang="en-GB" sz="1400" b="1" dirty="0">
                          <a:latin typeface="Times New Roman" panose="02020603050405020304" pitchFamily="18" charset="0"/>
                          <a:cs typeface="Times New Roman" panose="02020603050405020304" pitchFamily="18" charset="0"/>
                        </a:rPr>
                        <a:t>Latex</a:t>
                      </a:r>
                    </a:p>
                  </a:txBody>
                  <a:tcPr/>
                </a:tc>
                <a:tc>
                  <a:txBody>
                    <a:bodyPr/>
                    <a:lstStyle/>
                    <a:p>
                      <a:r>
                        <a:rPr lang="en-GB" sz="1400" dirty="0">
                          <a:latin typeface="Times New Roman" panose="02020603050405020304" pitchFamily="18" charset="0"/>
                          <a:cs typeface="Times New Roman" panose="02020603050405020304" pitchFamily="18" charset="0"/>
                        </a:rPr>
                        <a:t>Documentation</a:t>
                      </a:r>
                    </a:p>
                  </a:txBody>
                  <a:tcPr/>
                </a:tc>
                <a:extLst>
                  <a:ext uri="{0D108BD9-81ED-4DB2-BD59-A6C34878D82A}">
                    <a16:rowId xmlns:a16="http://schemas.microsoft.com/office/drawing/2014/main" val="4242022344"/>
                  </a:ext>
                </a:extLst>
              </a:tr>
            </a:tbl>
          </a:graphicData>
        </a:graphic>
      </p:graphicFrame>
    </p:spTree>
    <p:extLst>
      <p:ext uri="{BB962C8B-B14F-4D97-AF65-F5344CB8AC3E}">
        <p14:creationId xmlns:p14="http://schemas.microsoft.com/office/powerpoint/2010/main" val="2323868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1901-1984-46F3-A796-45A161675933}"/>
              </a:ext>
            </a:extLst>
          </p:cNvPr>
          <p:cNvSpPr>
            <a:spLocks noGrp="1"/>
          </p:cNvSpPr>
          <p:nvPr>
            <p:ph type="title"/>
          </p:nvPr>
        </p:nvSpPr>
        <p:spPr>
          <a:xfrm>
            <a:off x="1297500" y="357494"/>
            <a:ext cx="7038900" cy="715932"/>
          </a:xfrm>
        </p:spPr>
        <p:txBody>
          <a:bodyPr/>
          <a:lstStyle/>
          <a:p>
            <a:r>
              <a:rPr lang="en-US" sz="3200" b="1" cap="small" dirty="0">
                <a:latin typeface="Times New Roman" panose="02020603050405020304" pitchFamily="18" charset="0"/>
                <a:cs typeface="Times New Roman" panose="02020603050405020304" pitchFamily="18" charset="0"/>
              </a:rPr>
              <a:t>Implementation Areas</a:t>
            </a:r>
            <a:endParaRPr lang="en-US"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02BC75B-16CA-45EE-99C2-D4F4CAED54A4}"/>
              </a:ext>
            </a:extLst>
          </p:cNvPr>
          <p:cNvSpPr>
            <a:spLocks noGrp="1"/>
          </p:cNvSpPr>
          <p:nvPr>
            <p:ph type="body" idx="1"/>
          </p:nvPr>
        </p:nvSpPr>
        <p:spPr>
          <a:xfrm>
            <a:off x="1148460" y="981477"/>
            <a:ext cx="6925391" cy="3180541"/>
          </a:xfrm>
        </p:spPr>
        <p:txBody>
          <a:bodyPr/>
          <a:lstStyle/>
          <a:p>
            <a:r>
              <a:rPr lang="en-US" sz="1600" b="1" dirty="0">
                <a:latin typeface="Times New Roman" panose="02020603050405020304" pitchFamily="18" charset="0"/>
                <a:cs typeface="Times New Roman" panose="02020603050405020304" pitchFamily="18" charset="0"/>
              </a:rPr>
              <a:t>Industrial Robots</a:t>
            </a:r>
          </a:p>
          <a:p>
            <a:endParaRPr lang="en-US" sz="1400"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Social Robots</a:t>
            </a:r>
          </a:p>
          <a:p>
            <a:pPr marL="146050" indent="0">
              <a:buNone/>
            </a:pPr>
            <a:endParaRPr lang="en-US" dirty="0"/>
          </a:p>
        </p:txBody>
      </p:sp>
      <p:pic>
        <p:nvPicPr>
          <p:cNvPr id="7" name="Picture 6"/>
          <p:cNvPicPr>
            <a:picLocks noChangeAspect="1"/>
          </p:cNvPicPr>
          <p:nvPr/>
        </p:nvPicPr>
        <p:blipFill rotWithShape="1">
          <a:blip r:embed="rId2"/>
          <a:srcRect l="15132" b="17367"/>
          <a:stretch/>
        </p:blipFill>
        <p:spPr>
          <a:xfrm>
            <a:off x="1719471" y="1398227"/>
            <a:ext cx="2977864" cy="1462961"/>
          </a:xfrm>
          <a:prstGeom prst="rect">
            <a:avLst/>
          </a:prstGeom>
        </p:spPr>
      </p:pic>
      <p:pic>
        <p:nvPicPr>
          <p:cNvPr id="8" name="Picture 7"/>
          <p:cNvPicPr>
            <a:picLocks noChangeAspect="1"/>
          </p:cNvPicPr>
          <p:nvPr/>
        </p:nvPicPr>
        <p:blipFill rotWithShape="1">
          <a:blip r:embed="rId3"/>
          <a:srcRect t="12296" b="11259"/>
          <a:stretch/>
        </p:blipFill>
        <p:spPr>
          <a:xfrm>
            <a:off x="4854337" y="1398227"/>
            <a:ext cx="2942644" cy="1462961"/>
          </a:xfrm>
          <a:prstGeom prst="rect">
            <a:avLst/>
          </a:prstGeom>
        </p:spPr>
      </p:pic>
      <p:pic>
        <p:nvPicPr>
          <p:cNvPr id="10" name="Picture 9"/>
          <p:cNvPicPr>
            <a:picLocks noChangeAspect="1"/>
          </p:cNvPicPr>
          <p:nvPr/>
        </p:nvPicPr>
        <p:blipFill>
          <a:blip r:embed="rId4"/>
          <a:stretch>
            <a:fillRect/>
          </a:stretch>
        </p:blipFill>
        <p:spPr>
          <a:xfrm>
            <a:off x="1632156" y="3341302"/>
            <a:ext cx="3065179" cy="1634375"/>
          </a:xfrm>
          <a:prstGeom prst="rect">
            <a:avLst/>
          </a:prstGeom>
        </p:spPr>
      </p:pic>
      <p:pic>
        <p:nvPicPr>
          <p:cNvPr id="11" name="Picture 10"/>
          <p:cNvPicPr>
            <a:picLocks noChangeAspect="1"/>
          </p:cNvPicPr>
          <p:nvPr/>
        </p:nvPicPr>
        <p:blipFill>
          <a:blip r:embed="rId5"/>
          <a:stretch>
            <a:fillRect/>
          </a:stretch>
        </p:blipFill>
        <p:spPr>
          <a:xfrm>
            <a:off x="5130967" y="3341302"/>
            <a:ext cx="2942883" cy="1593419"/>
          </a:xfrm>
          <a:prstGeom prst="rect">
            <a:avLst/>
          </a:prstGeom>
        </p:spPr>
      </p:pic>
    </p:spTree>
    <p:extLst>
      <p:ext uri="{BB962C8B-B14F-4D97-AF65-F5344CB8AC3E}">
        <p14:creationId xmlns:p14="http://schemas.microsoft.com/office/powerpoint/2010/main" val="2122448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754E-77EE-435E-A854-C98392F12870}"/>
              </a:ext>
            </a:extLst>
          </p:cNvPr>
          <p:cNvSpPr>
            <a:spLocks noGrp="1"/>
          </p:cNvSpPr>
          <p:nvPr>
            <p:ph type="title"/>
          </p:nvPr>
        </p:nvSpPr>
        <p:spPr>
          <a:xfrm>
            <a:off x="1151942" y="846297"/>
            <a:ext cx="6166787" cy="643100"/>
          </a:xfrm>
        </p:spPr>
        <p:txBody>
          <a:bodyPr/>
          <a:lstStyle/>
          <a:p>
            <a:r>
              <a:rPr lang="en-US" sz="3200" b="1" cap="small" dirty="0" smtClean="0">
                <a:latin typeface="Times New Roman" panose="02020603050405020304" pitchFamily="18" charset="0"/>
                <a:cs typeface="Times New Roman" panose="02020603050405020304" pitchFamily="18" charset="0"/>
              </a:rPr>
              <a:t>Conclusion</a:t>
            </a:r>
            <a:endParaRPr lang="en-GB"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A4FFD50-95A7-4CBA-9DD8-46CC7EA5B4B6}"/>
              </a:ext>
            </a:extLst>
          </p:cNvPr>
          <p:cNvSpPr>
            <a:spLocks noGrp="1"/>
          </p:cNvSpPr>
          <p:nvPr>
            <p:ph type="body" idx="1"/>
          </p:nvPr>
        </p:nvSpPr>
        <p:spPr>
          <a:xfrm>
            <a:off x="1151942" y="1720591"/>
            <a:ext cx="7038900" cy="1649233"/>
          </a:xfrm>
        </p:spPr>
        <p:txBody>
          <a:bodyPr/>
          <a:lstStyle/>
          <a:p>
            <a:pPr marL="146050" indent="0">
              <a:buNone/>
            </a:pPr>
            <a:r>
              <a:rPr lang="en-GB" sz="1400" dirty="0"/>
              <a:t>Achieving basic functionality proved sufficiently daunting that we did not have the opportunity to fully implement more advanced features as we initially planned because of COVID. Although a more sophisticated path planning algorithm was written, it is integrated with the ROS global planner. However, we did succeed in implementing fully functional autonomous navigation, so we surpassed our minimal set of goals. </a:t>
            </a:r>
          </a:p>
        </p:txBody>
      </p:sp>
    </p:spTree>
    <p:extLst>
      <p:ext uri="{BB962C8B-B14F-4D97-AF65-F5344CB8AC3E}">
        <p14:creationId xmlns:p14="http://schemas.microsoft.com/office/powerpoint/2010/main" val="2889145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1A7C2-ACED-4682-8C97-233EA8B61BF3}"/>
              </a:ext>
            </a:extLst>
          </p:cNvPr>
          <p:cNvSpPr>
            <a:spLocks noGrp="1"/>
          </p:cNvSpPr>
          <p:nvPr>
            <p:ph type="title"/>
          </p:nvPr>
        </p:nvSpPr>
        <p:spPr>
          <a:xfrm>
            <a:off x="823850" y="1284675"/>
            <a:ext cx="4776000" cy="802542"/>
          </a:xfrm>
          <a:prstGeom prst="rect">
            <a:avLst/>
          </a:prstGeom>
          <a:noFill/>
          <a:ln>
            <a:noFill/>
          </a:ln>
        </p:spPr>
        <p:txBody>
          <a:bodyPr wrap="square" anchor="t">
            <a:normAutofit fontScale="90000"/>
          </a:bodyPr>
          <a:lstStyle/>
          <a:p>
            <a:pPr>
              <a:lnSpc>
                <a:spcPct val="90000"/>
              </a:lnSpc>
            </a:pPr>
            <a:r>
              <a:rPr lang="en-GB" sz="3200" b="1" cap="small" dirty="0">
                <a:latin typeface="Times New Roman" panose="02020603050405020304" pitchFamily="18" charset="0"/>
                <a:cs typeface="Times New Roman" panose="02020603050405020304" pitchFamily="18" charset="0"/>
              </a:rPr>
              <a:t>Problem Statement </a:t>
            </a:r>
            <a:r>
              <a:rPr lang="en-US" sz="3200" dirty="0"/>
              <a:t/>
            </a:r>
            <a:br>
              <a:rPr lang="en-US" sz="3200" dirty="0"/>
            </a:br>
            <a:endParaRPr lang="en-US" sz="3200" dirty="0"/>
          </a:p>
        </p:txBody>
      </p:sp>
      <p:sp>
        <p:nvSpPr>
          <p:cNvPr id="4" name="Text Placeholder 3">
            <a:extLst>
              <a:ext uri="{FF2B5EF4-FFF2-40B4-BE49-F238E27FC236}">
                <a16:creationId xmlns:a16="http://schemas.microsoft.com/office/drawing/2014/main" id="{C147F206-819C-4BFE-B4BC-4F8538C969D2}"/>
              </a:ext>
            </a:extLst>
          </p:cNvPr>
          <p:cNvSpPr>
            <a:spLocks noGrp="1"/>
          </p:cNvSpPr>
          <p:nvPr>
            <p:ph type="body" idx="1"/>
          </p:nvPr>
        </p:nvSpPr>
        <p:spPr>
          <a:xfrm>
            <a:off x="823850" y="2087217"/>
            <a:ext cx="4776000" cy="1218900"/>
          </a:xfrm>
          <a:prstGeom prst="rect">
            <a:avLst/>
          </a:prstGeom>
          <a:noFill/>
          <a:ln>
            <a:noFill/>
          </a:ln>
        </p:spPr>
        <p:txBody>
          <a:bodyPr wrap="square" anchor="t">
            <a:normAutofit/>
          </a:bodyPr>
          <a:lstStyle/>
          <a:p>
            <a:pPr marL="146050" indent="0" algn="ctr">
              <a:spcAft>
                <a:spcPts val="600"/>
              </a:spcAft>
              <a:buNone/>
            </a:pPr>
            <a:r>
              <a:rPr lang="en-US" sz="1600" dirty="0">
                <a:latin typeface="Times New Roman" panose="02020603050405020304" pitchFamily="18" charset="0"/>
                <a:cs typeface="Times New Roman" panose="02020603050405020304" pitchFamily="18" charset="0"/>
              </a:rPr>
              <a:t>“To develop a fully automated mobile robot that utilizes state of the art  technology for solving Autonomous Navigation Tasks”</a:t>
            </a:r>
          </a:p>
        </p:txBody>
      </p:sp>
    </p:spTree>
    <p:extLst>
      <p:ext uri="{BB962C8B-B14F-4D97-AF65-F5344CB8AC3E}">
        <p14:creationId xmlns:p14="http://schemas.microsoft.com/office/powerpoint/2010/main" val="2864443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E1BBD-BC67-4B0D-9632-2CC54EF7424B}"/>
              </a:ext>
            </a:extLst>
          </p:cNvPr>
          <p:cNvSpPr>
            <a:spLocks noGrp="1"/>
          </p:cNvSpPr>
          <p:nvPr>
            <p:ph type="title"/>
          </p:nvPr>
        </p:nvSpPr>
        <p:spPr>
          <a:xfrm>
            <a:off x="1297499" y="611257"/>
            <a:ext cx="7038900" cy="629980"/>
          </a:xfrm>
        </p:spPr>
        <p:txBody>
          <a:bodyPr/>
          <a:lstStyle/>
          <a:p>
            <a:r>
              <a:rPr lang="en-GB" sz="3200" b="1" cap="small" dirty="0">
                <a:latin typeface="Times New Roman" panose="02020603050405020304" pitchFamily="18" charset="0"/>
                <a:cs typeface="Times New Roman" panose="02020603050405020304" pitchFamily="18" charset="0"/>
              </a:rPr>
              <a:t>Outline</a:t>
            </a:r>
            <a:endParaRPr lang="en-GB"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695BAD5-BA56-4D25-BEA4-0CB801842329}"/>
              </a:ext>
            </a:extLst>
          </p:cNvPr>
          <p:cNvSpPr>
            <a:spLocks noGrp="1"/>
          </p:cNvSpPr>
          <p:nvPr>
            <p:ph type="body" idx="1"/>
          </p:nvPr>
        </p:nvSpPr>
        <p:spPr>
          <a:xfrm>
            <a:off x="1297499" y="1270677"/>
            <a:ext cx="4407561" cy="2602145"/>
          </a:xfrm>
        </p:spPr>
        <p:txBody>
          <a:bodyPr/>
          <a:lstStyle/>
          <a:p>
            <a:r>
              <a:rPr lang="en-GB" sz="1800" dirty="0">
                <a:latin typeface="Times New Roman" panose="02020603050405020304" pitchFamily="18" charset="0"/>
                <a:cs typeface="Times New Roman" panose="02020603050405020304" pitchFamily="18" charset="0"/>
              </a:rPr>
              <a:t>Introduction</a:t>
            </a:r>
          </a:p>
          <a:p>
            <a:r>
              <a:rPr lang="en-GB" sz="1800" dirty="0">
                <a:latin typeface="Times New Roman" panose="02020603050405020304" pitchFamily="18" charset="0"/>
                <a:cs typeface="Times New Roman" panose="02020603050405020304" pitchFamily="18" charset="0"/>
              </a:rPr>
              <a:t>Problem Statement </a:t>
            </a:r>
          </a:p>
          <a:p>
            <a:r>
              <a:rPr lang="en-GB" sz="1800" dirty="0">
                <a:latin typeface="Times New Roman" panose="02020603050405020304" pitchFamily="18" charset="0"/>
                <a:cs typeface="Times New Roman" panose="02020603050405020304" pitchFamily="18" charset="0"/>
              </a:rPr>
              <a:t>Flowchart</a:t>
            </a:r>
          </a:p>
          <a:p>
            <a:r>
              <a:rPr lang="en-GB" sz="1800" dirty="0">
                <a:latin typeface="Times New Roman" panose="02020603050405020304" pitchFamily="18" charset="0"/>
                <a:cs typeface="Times New Roman" panose="02020603050405020304" pitchFamily="18" charset="0"/>
              </a:rPr>
              <a:t>Design</a:t>
            </a:r>
          </a:p>
          <a:p>
            <a:r>
              <a:rPr lang="en-GB" sz="1800" dirty="0">
                <a:latin typeface="Times New Roman" panose="02020603050405020304" pitchFamily="18" charset="0"/>
                <a:cs typeface="Times New Roman" panose="02020603050405020304" pitchFamily="18" charset="0"/>
              </a:rPr>
              <a:t>ROS Environment</a:t>
            </a:r>
          </a:p>
          <a:p>
            <a:r>
              <a:rPr lang="en-GB" sz="1800" dirty="0">
                <a:latin typeface="Times New Roman" panose="02020603050405020304" pitchFamily="18" charset="0"/>
                <a:cs typeface="Times New Roman" panose="02020603050405020304" pitchFamily="18" charset="0"/>
              </a:rPr>
              <a:t>Physical Implementation </a:t>
            </a:r>
          </a:p>
          <a:p>
            <a:r>
              <a:rPr lang="en-GB" sz="1800" dirty="0">
                <a:latin typeface="Times New Roman" panose="02020603050405020304" pitchFamily="18" charset="0"/>
                <a:cs typeface="Times New Roman" panose="02020603050405020304" pitchFamily="18" charset="0"/>
              </a:rPr>
              <a:t>Hardware </a:t>
            </a:r>
          </a:p>
          <a:p>
            <a:r>
              <a:rPr lang="en-GB" sz="1800" dirty="0">
                <a:latin typeface="Times New Roman" panose="02020603050405020304" pitchFamily="18" charset="0"/>
                <a:cs typeface="Times New Roman" panose="02020603050405020304" pitchFamily="18" charset="0"/>
              </a:rPr>
              <a:t>Modern Tool Usage</a:t>
            </a:r>
          </a:p>
          <a:p>
            <a:r>
              <a:rPr lang="en-GB" sz="1800" dirty="0">
                <a:latin typeface="Times New Roman" panose="02020603050405020304" pitchFamily="18" charset="0"/>
                <a:cs typeface="Times New Roman" panose="02020603050405020304" pitchFamily="18" charset="0"/>
              </a:rPr>
              <a:t>Implementation Areas </a:t>
            </a:r>
            <a:r>
              <a:rPr lang="en-GB" sz="1600" dirty="0"/>
              <a:t/>
            </a:r>
            <a:br>
              <a:rPr lang="en-GB" sz="1600" dirty="0"/>
            </a:br>
            <a:endParaRPr lang="en-GB" sz="1600" dirty="0">
              <a:latin typeface="Times New Roman" panose="02020603050405020304" pitchFamily="18" charset="0"/>
              <a:cs typeface="Times New Roman" panose="02020603050405020304" pitchFamily="18" charset="0"/>
            </a:endParaRPr>
          </a:p>
          <a:p>
            <a:pPr marL="615950" lvl="1" indent="0">
              <a:lnSpc>
                <a:spcPct val="100000"/>
              </a:lnSpc>
              <a:buNone/>
            </a:pPr>
            <a:endParaRPr lang="en-GB" sz="1600" dirty="0">
              <a:latin typeface="Times New Roman" panose="02020603050405020304" pitchFamily="18" charset="0"/>
              <a:cs typeface="Times New Roman" panose="02020603050405020304" pitchFamily="18" charset="0"/>
            </a:endParaRPr>
          </a:p>
          <a:p>
            <a:pPr marL="615950" lvl="1" indent="0">
              <a:lnSpc>
                <a:spcPct val="100000"/>
              </a:lnSpc>
              <a:buNone/>
            </a:pPr>
            <a:endParaRPr lang="en-GB" sz="1600" dirty="0">
              <a:latin typeface="Times New Roman" panose="02020603050405020304" pitchFamily="18" charset="0"/>
              <a:cs typeface="Times New Roman" panose="02020603050405020304" pitchFamily="18" charset="0"/>
            </a:endParaRPr>
          </a:p>
          <a:p>
            <a:pPr marL="615950" lvl="1" indent="0">
              <a:lnSpc>
                <a:spcPct val="100000"/>
              </a:lnSpc>
              <a:buNone/>
            </a:pPr>
            <a:endParaRPr lang="en-GB" sz="1600" dirty="0">
              <a:latin typeface="Times New Roman" panose="02020603050405020304" pitchFamily="18" charset="0"/>
              <a:cs typeface="Times New Roman" panose="02020603050405020304" pitchFamily="18" charset="0"/>
            </a:endParaRPr>
          </a:p>
          <a:p>
            <a:pPr marL="615950" lvl="1" indent="0">
              <a:lnSpc>
                <a:spcPct val="100000"/>
              </a:lnSpc>
              <a:buNone/>
            </a:pPr>
            <a:endParaRPr lang="en-GB" sz="1600" dirty="0">
              <a:latin typeface="Times New Roman" panose="02020603050405020304" pitchFamily="18" charset="0"/>
              <a:cs typeface="Times New Roman" panose="02020603050405020304" pitchFamily="18" charset="0"/>
            </a:endParaRPr>
          </a:p>
          <a:p>
            <a:pPr lvl="1"/>
            <a:endParaRPr lang="en-GB" sz="1600" dirty="0">
              <a:latin typeface="Times New Roman" panose="02020603050405020304" pitchFamily="18" charset="0"/>
              <a:cs typeface="Times New Roman" panose="02020603050405020304" pitchFamily="18" charset="0"/>
            </a:endParaRPr>
          </a:p>
          <a:p>
            <a:pPr lvl="1"/>
            <a:endParaRPr lang="en-GB" sz="1600" dirty="0">
              <a:latin typeface="Times New Roman" panose="02020603050405020304" pitchFamily="18" charset="0"/>
              <a:cs typeface="Times New Roman" panose="02020603050405020304" pitchFamily="18" charset="0"/>
            </a:endParaRPr>
          </a:p>
          <a:p>
            <a:endParaRPr lang="en-GB" sz="1600" dirty="0">
              <a:latin typeface="Times New Roman" panose="02020603050405020304" pitchFamily="18" charset="0"/>
              <a:cs typeface="Times New Roman" panose="02020603050405020304" pitchFamily="18" charset="0"/>
            </a:endParaRPr>
          </a:p>
          <a:p>
            <a:endParaRPr lang="en-GB" sz="1600" dirty="0">
              <a:latin typeface="Times New Roman" panose="02020603050405020304" pitchFamily="18" charset="0"/>
              <a:cs typeface="Times New Roman" panose="02020603050405020304" pitchFamily="18" charset="0"/>
            </a:endParaRPr>
          </a:p>
          <a:p>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569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FC40-FBA1-4D3F-AC0E-7FBD6A5C9872}"/>
              </a:ext>
            </a:extLst>
          </p:cNvPr>
          <p:cNvSpPr>
            <a:spLocks noGrp="1"/>
          </p:cNvSpPr>
          <p:nvPr>
            <p:ph type="title"/>
          </p:nvPr>
        </p:nvSpPr>
        <p:spPr>
          <a:xfrm>
            <a:off x="1052549" y="440904"/>
            <a:ext cx="7038900" cy="914100"/>
          </a:xfrm>
        </p:spPr>
        <p:txBody>
          <a:bodyPr/>
          <a:lstStyle/>
          <a:p>
            <a:r>
              <a:rPr lang="en-GB" sz="3200" b="1" cap="small" dirty="0">
                <a:latin typeface="Times New Roman" panose="02020603050405020304" pitchFamily="18" charset="0"/>
                <a:cs typeface="Times New Roman" panose="02020603050405020304" pitchFamily="18" charset="0"/>
              </a:rPr>
              <a:t>  Flowchart</a:t>
            </a: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684" y="0"/>
            <a:ext cx="5200765" cy="5143500"/>
          </a:xfrm>
          <a:prstGeom prst="rect">
            <a:avLst/>
          </a:prstGeom>
        </p:spPr>
      </p:pic>
    </p:spTree>
    <p:extLst>
      <p:ext uri="{BB962C8B-B14F-4D97-AF65-F5344CB8AC3E}">
        <p14:creationId xmlns:p14="http://schemas.microsoft.com/office/powerpoint/2010/main" val="407449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1326-DA85-4007-8694-A665F2C5C268}"/>
              </a:ext>
            </a:extLst>
          </p:cNvPr>
          <p:cNvSpPr>
            <a:spLocks noGrp="1"/>
          </p:cNvSpPr>
          <p:nvPr>
            <p:ph type="title"/>
          </p:nvPr>
        </p:nvSpPr>
        <p:spPr>
          <a:xfrm>
            <a:off x="1297500" y="500076"/>
            <a:ext cx="3503100" cy="658412"/>
          </a:xfrm>
        </p:spPr>
        <p:txBody>
          <a:bodyPr/>
          <a:lstStyle/>
          <a:p>
            <a:r>
              <a:rPr lang="en-GB" sz="4000" b="1" cap="small" dirty="0">
                <a:latin typeface="Times New Roman" panose="02020603050405020304" pitchFamily="18" charset="0"/>
                <a:cs typeface="Times New Roman" panose="02020603050405020304" pitchFamily="18" charset="0"/>
              </a:rPr>
              <a:t>Specification</a:t>
            </a:r>
            <a:r>
              <a:rPr lang="en-GB" sz="3200" dirty="0"/>
              <a:t/>
            </a:r>
            <a:br>
              <a:rPr lang="en-GB" sz="3200" dirty="0"/>
            </a:br>
            <a:endParaRPr lang="en-US"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4E52B31-5489-4071-9666-9B327F415968}"/>
              </a:ext>
            </a:extLst>
          </p:cNvPr>
          <p:cNvSpPr>
            <a:spLocks noGrp="1"/>
          </p:cNvSpPr>
          <p:nvPr>
            <p:ph type="body" idx="1"/>
          </p:nvPr>
        </p:nvSpPr>
        <p:spPr>
          <a:xfrm>
            <a:off x="1043283" y="4467313"/>
            <a:ext cx="3029229" cy="1246921"/>
          </a:xfrm>
        </p:spPr>
        <p:txBody>
          <a:bodyPr/>
          <a:lstStyle/>
          <a:p>
            <a:pPr marL="146050" indent="0">
              <a:buNone/>
            </a:pPr>
            <a:r>
              <a:rPr lang="en-US" sz="1600" b="1" dirty="0">
                <a:latin typeface="Times New Roman" panose="02020603050405020304" pitchFamily="18" charset="0"/>
                <a:cs typeface="Times New Roman" panose="02020603050405020304" pitchFamily="18" charset="0"/>
              </a:rPr>
              <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t>
            </a:r>
          </a:p>
          <a:p>
            <a:pPr lvl="1"/>
            <a:endParaRPr lang="en-US" sz="1400" b="1" dirty="0">
              <a:latin typeface="Times New Roman" panose="02020603050405020304" pitchFamily="18" charset="0"/>
              <a:cs typeface="Times New Roman" panose="02020603050405020304" pitchFamily="18" charset="0"/>
            </a:endParaRPr>
          </a:p>
          <a:p>
            <a:pPr marL="146050" indent="0">
              <a:buNone/>
            </a:pPr>
            <a:r>
              <a:rPr lang="en-US" dirty="0"/>
              <a:t>	</a:t>
            </a:r>
          </a:p>
        </p:txBody>
      </p:sp>
      <p:graphicFrame>
        <p:nvGraphicFramePr>
          <p:cNvPr id="4" name="Table 4">
            <a:extLst>
              <a:ext uri="{FF2B5EF4-FFF2-40B4-BE49-F238E27FC236}">
                <a16:creationId xmlns:a16="http://schemas.microsoft.com/office/drawing/2014/main" id="{43D18D8A-C59B-450B-9BA9-F81B5CD3595D}"/>
              </a:ext>
            </a:extLst>
          </p:cNvPr>
          <p:cNvGraphicFramePr>
            <a:graphicFrameLocks noGrp="1"/>
          </p:cNvGraphicFramePr>
          <p:nvPr>
            <p:extLst>
              <p:ext uri="{D42A27DB-BD31-4B8C-83A1-F6EECF244321}">
                <p14:modId xmlns:p14="http://schemas.microsoft.com/office/powerpoint/2010/main" val="4120647091"/>
              </p:ext>
            </p:extLst>
          </p:nvPr>
        </p:nvGraphicFramePr>
        <p:xfrm>
          <a:off x="544450" y="1948290"/>
          <a:ext cx="5075258" cy="2011680"/>
        </p:xfrm>
        <a:graphic>
          <a:graphicData uri="http://schemas.openxmlformats.org/drawingml/2006/table">
            <a:tbl>
              <a:tblPr firstRow="1" bandRow="1">
                <a:tableStyleId>{F5AB1C69-6EDB-4FF4-983F-18BD219EF322}</a:tableStyleId>
              </a:tblPr>
              <a:tblGrid>
                <a:gridCol w="2537629">
                  <a:extLst>
                    <a:ext uri="{9D8B030D-6E8A-4147-A177-3AD203B41FA5}">
                      <a16:colId xmlns:a16="http://schemas.microsoft.com/office/drawing/2014/main" val="1393899421"/>
                    </a:ext>
                  </a:extLst>
                </a:gridCol>
                <a:gridCol w="2537629">
                  <a:extLst>
                    <a:ext uri="{9D8B030D-6E8A-4147-A177-3AD203B41FA5}">
                      <a16:colId xmlns:a16="http://schemas.microsoft.com/office/drawing/2014/main" val="840606997"/>
                    </a:ext>
                  </a:extLst>
                </a:gridCol>
              </a:tblGrid>
              <a:tr h="311730">
                <a:tc gridSpan="2">
                  <a:txBody>
                    <a:bodyPr/>
                    <a:lstStyle/>
                    <a:p>
                      <a:pPr algn="ctr"/>
                      <a:r>
                        <a:rPr lang="en-GB" sz="1600" dirty="0">
                          <a:latin typeface="Times New Roman" panose="02020603050405020304" pitchFamily="18" charset="0"/>
                          <a:cs typeface="Times New Roman" panose="02020603050405020304" pitchFamily="18" charset="0"/>
                        </a:rPr>
                        <a:t>Parameters</a:t>
                      </a:r>
                    </a:p>
                  </a:txBody>
                  <a:tcPr/>
                </a:tc>
                <a:tc hMerge="1">
                  <a:txBody>
                    <a:bodyPr/>
                    <a:lstStyle/>
                    <a:p>
                      <a:endParaRPr lang="en-GB" dirty="0"/>
                    </a:p>
                  </a:txBody>
                  <a:tcPr/>
                </a:tc>
                <a:extLst>
                  <a:ext uri="{0D108BD9-81ED-4DB2-BD59-A6C34878D82A}">
                    <a16:rowId xmlns:a16="http://schemas.microsoft.com/office/drawing/2014/main" val="28473700"/>
                  </a:ext>
                </a:extLst>
              </a:tr>
              <a:tr h="320482">
                <a:tc>
                  <a:txBody>
                    <a:bodyPr/>
                    <a:lstStyle/>
                    <a:p>
                      <a:r>
                        <a:rPr lang="en-US" sz="1600" b="1" dirty="0">
                          <a:latin typeface="Times New Roman" panose="02020603050405020304" pitchFamily="18" charset="0"/>
                          <a:cs typeface="Times New Roman" panose="02020603050405020304" pitchFamily="18" charset="0"/>
                        </a:rPr>
                        <a:t>Motor RPM</a:t>
                      </a:r>
                      <a:endParaRPr lang="en-GB" sz="1600" b="1"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215 rpm</a:t>
                      </a:r>
                      <a:endParaRPr lang="en-GB"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36250195"/>
                  </a:ext>
                </a:extLst>
              </a:tr>
              <a:tr h="311730">
                <a:tc>
                  <a:txBody>
                    <a:bodyPr/>
                    <a:lstStyle/>
                    <a:p>
                      <a:r>
                        <a:rPr lang="en-US" sz="1600" b="1" dirty="0">
                          <a:latin typeface="Times New Roman" panose="02020603050405020304" pitchFamily="18" charset="0"/>
                          <a:cs typeface="Times New Roman" panose="02020603050405020304" pitchFamily="18" charset="0"/>
                        </a:rPr>
                        <a:t>Motor Torque</a:t>
                      </a:r>
                      <a:endParaRPr lang="en-GB" sz="1600" b="1"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18.5 Kg.cm</a:t>
                      </a:r>
                      <a:r>
                        <a:rPr lang="en-US" sz="1600" baseline="30000" dirty="0">
                          <a:latin typeface="Times New Roman" panose="02020603050405020304" pitchFamily="18" charset="0"/>
                          <a:cs typeface="Times New Roman" panose="02020603050405020304" pitchFamily="18" charset="0"/>
                        </a:rPr>
                        <a:t>2</a:t>
                      </a:r>
                      <a:endParaRPr lang="en-GB" sz="1600" baseline="30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9627932"/>
                  </a:ext>
                </a:extLst>
              </a:tr>
              <a:tr h="311730">
                <a:tc>
                  <a:txBody>
                    <a:bodyPr/>
                    <a:lstStyle/>
                    <a:p>
                      <a:r>
                        <a:rPr lang="en-US" sz="1600" b="1" dirty="0">
                          <a:latin typeface="Times New Roman" panose="02020603050405020304" pitchFamily="18" charset="0"/>
                          <a:cs typeface="Times New Roman" panose="02020603050405020304" pitchFamily="18" charset="0"/>
                        </a:rPr>
                        <a:t>Wheel Diameter</a:t>
                      </a:r>
                      <a:endParaRPr lang="en-GB" sz="1600" b="1"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 cm</a:t>
                      </a:r>
                      <a:endParaRPr lang="en-GB"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4358126"/>
                  </a:ext>
                </a:extLst>
              </a:tr>
              <a:tr h="311730">
                <a:tc>
                  <a:txBody>
                    <a:bodyPr/>
                    <a:lstStyle/>
                    <a:p>
                      <a:r>
                        <a:rPr lang="en-GB" sz="1600" b="1" dirty="0">
                          <a:latin typeface="Times New Roman" panose="02020603050405020304" pitchFamily="18" charset="0"/>
                          <a:cs typeface="Times New Roman" panose="02020603050405020304" pitchFamily="18" charset="0"/>
                        </a:rPr>
                        <a:t>Base Weight</a:t>
                      </a:r>
                    </a:p>
                  </a:txBody>
                  <a:tcPr/>
                </a:tc>
                <a:tc>
                  <a:txBody>
                    <a:bodyPr/>
                    <a:lstStyle/>
                    <a:p>
                      <a:r>
                        <a:rPr lang="en-GB" sz="1600" dirty="0">
                          <a:latin typeface="Times New Roman" panose="02020603050405020304" pitchFamily="18" charset="0"/>
                          <a:cs typeface="Times New Roman" panose="02020603050405020304" pitchFamily="18" charset="0"/>
                        </a:rPr>
                        <a:t>10 Kg</a:t>
                      </a:r>
                    </a:p>
                  </a:txBody>
                  <a:tcPr/>
                </a:tc>
                <a:extLst>
                  <a:ext uri="{0D108BD9-81ED-4DB2-BD59-A6C34878D82A}">
                    <a16:rowId xmlns:a16="http://schemas.microsoft.com/office/drawing/2014/main" val="59657131"/>
                  </a:ext>
                </a:extLst>
              </a:tr>
              <a:tr h="311730">
                <a:tc>
                  <a:txBody>
                    <a:bodyPr/>
                    <a:lstStyle/>
                    <a:p>
                      <a:r>
                        <a:rPr lang="en-GB" sz="1600" b="1" dirty="0">
                          <a:latin typeface="Times New Roman" panose="02020603050405020304" pitchFamily="18" charset="0"/>
                          <a:cs typeface="Times New Roman" panose="02020603050405020304" pitchFamily="18" charset="0"/>
                        </a:rPr>
                        <a:t>Pay Load</a:t>
                      </a:r>
                    </a:p>
                  </a:txBody>
                  <a:tcPr/>
                </a:tc>
                <a:tc>
                  <a:txBody>
                    <a:bodyPr/>
                    <a:lstStyle/>
                    <a:p>
                      <a:r>
                        <a:rPr lang="en-GB" sz="1600" dirty="0">
                          <a:latin typeface="Times New Roman" panose="02020603050405020304" pitchFamily="18" charset="0"/>
                          <a:cs typeface="Times New Roman" panose="02020603050405020304" pitchFamily="18" charset="0"/>
                        </a:rPr>
                        <a:t>4 Kg</a:t>
                      </a:r>
                    </a:p>
                  </a:txBody>
                  <a:tcPr/>
                </a:tc>
                <a:extLst>
                  <a:ext uri="{0D108BD9-81ED-4DB2-BD59-A6C34878D82A}">
                    <a16:rowId xmlns:a16="http://schemas.microsoft.com/office/drawing/2014/main" val="2922446469"/>
                  </a:ext>
                </a:extLst>
              </a:tr>
            </a:tbl>
          </a:graphicData>
        </a:graphic>
      </p:graphicFrame>
      <p:pic>
        <p:nvPicPr>
          <p:cNvPr id="7" name="Picture 6">
            <a:extLst>
              <a:ext uri="{FF2B5EF4-FFF2-40B4-BE49-F238E27FC236}">
                <a16:creationId xmlns:a16="http://schemas.microsoft.com/office/drawing/2014/main" id="{E8DDEE15-BA56-42C5-AB38-92C72973A54F}"/>
              </a:ext>
            </a:extLst>
          </p:cNvPr>
          <p:cNvPicPr>
            <a:picLocks noChangeAspect="1"/>
          </p:cNvPicPr>
          <p:nvPr/>
        </p:nvPicPr>
        <p:blipFill rotWithShape="1">
          <a:blip r:embed="rId2"/>
          <a:srcRect t="2107"/>
          <a:stretch/>
        </p:blipFill>
        <p:spPr>
          <a:xfrm>
            <a:off x="5971374" y="616226"/>
            <a:ext cx="2913185" cy="3997090"/>
          </a:xfrm>
          <a:prstGeom prst="rect">
            <a:avLst/>
          </a:prstGeom>
        </p:spPr>
      </p:pic>
    </p:spTree>
    <p:extLst>
      <p:ext uri="{BB962C8B-B14F-4D97-AF65-F5344CB8AC3E}">
        <p14:creationId xmlns:p14="http://schemas.microsoft.com/office/powerpoint/2010/main" val="17590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9EAA-643C-401E-A460-804FB4040CCE}"/>
              </a:ext>
            </a:extLst>
          </p:cNvPr>
          <p:cNvSpPr>
            <a:spLocks noGrp="1"/>
          </p:cNvSpPr>
          <p:nvPr>
            <p:ph type="title"/>
          </p:nvPr>
        </p:nvSpPr>
        <p:spPr>
          <a:xfrm>
            <a:off x="1221515" y="675744"/>
            <a:ext cx="7038900" cy="616343"/>
          </a:xfrm>
        </p:spPr>
        <p:txBody>
          <a:bodyPr/>
          <a:lstStyle/>
          <a:p>
            <a:r>
              <a:rPr lang="en-GB" sz="3600" b="1" cap="small" dirty="0">
                <a:latin typeface="Times New Roman" panose="02020603050405020304" pitchFamily="18" charset="0"/>
                <a:cs typeface="Times New Roman" panose="02020603050405020304" pitchFamily="18" charset="0"/>
              </a:rPr>
              <a:t>design</a:t>
            </a:r>
            <a:r>
              <a:rPr lang="en-US" dirty="0"/>
              <a:t/>
            </a:r>
            <a:br>
              <a:rPr lang="en-US" dirty="0"/>
            </a:br>
            <a:endParaRPr lang="en-US" dirty="0"/>
          </a:p>
        </p:txBody>
      </p:sp>
      <p:sp>
        <p:nvSpPr>
          <p:cNvPr id="3" name="Text Placeholder 2">
            <a:extLst>
              <a:ext uri="{FF2B5EF4-FFF2-40B4-BE49-F238E27FC236}">
                <a16:creationId xmlns:a16="http://schemas.microsoft.com/office/drawing/2014/main" id="{D4C57386-D5F0-4432-976F-637530B097A7}"/>
              </a:ext>
            </a:extLst>
          </p:cNvPr>
          <p:cNvSpPr>
            <a:spLocks noGrp="1"/>
          </p:cNvSpPr>
          <p:nvPr>
            <p:ph type="body" idx="1"/>
          </p:nvPr>
        </p:nvSpPr>
        <p:spPr>
          <a:xfrm>
            <a:off x="408126" y="2400056"/>
            <a:ext cx="3070570" cy="1744562"/>
          </a:xfrm>
        </p:spPr>
        <p:txBody>
          <a:bodyPr/>
          <a:lstStyle/>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SolidWorks Software</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3-D Robot Visualization</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Final robot Model</a:t>
            </a:r>
          </a:p>
          <a:p>
            <a:endParaRPr lang="en-US" sz="16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58C0451-847A-4EF7-B89C-6823069D4107}"/>
              </a:ext>
            </a:extLst>
          </p:cNvPr>
          <p:cNvSpPr txBox="1">
            <a:spLocks/>
          </p:cNvSpPr>
          <p:nvPr/>
        </p:nvSpPr>
        <p:spPr>
          <a:xfrm>
            <a:off x="484253" y="1783713"/>
            <a:ext cx="7038900" cy="616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457200" indent="-457200">
              <a:buFont typeface="Arial" panose="020B0604020202020204" pitchFamily="34" charset="0"/>
              <a:buChar char="•"/>
            </a:pPr>
            <a:r>
              <a:rPr lang="en-GB" sz="2000" b="1" cap="small" dirty="0">
                <a:latin typeface="Times New Roman" panose="02020603050405020304" pitchFamily="18" charset="0"/>
                <a:cs typeface="Times New Roman" panose="02020603050405020304" pitchFamily="18" charset="0"/>
              </a:rPr>
              <a:t>3D design</a:t>
            </a:r>
            <a:r>
              <a:rPr lang="en-US" dirty="0"/>
              <a:t/>
            </a:r>
            <a:br>
              <a:rPr lang="en-US" dirty="0"/>
            </a:br>
            <a:endParaRPr lang="en-US" dirty="0"/>
          </a:p>
        </p:txBody>
      </p:sp>
      <p:pic>
        <p:nvPicPr>
          <p:cNvPr id="7" name="Picture 6"/>
          <p:cNvPicPr>
            <a:picLocks noChangeAspect="1"/>
          </p:cNvPicPr>
          <p:nvPr/>
        </p:nvPicPr>
        <p:blipFill rotWithShape="1">
          <a:blip r:embed="rId3"/>
          <a:srcRect l="18976" t="3388" b="1"/>
          <a:stretch/>
        </p:blipFill>
        <p:spPr>
          <a:xfrm>
            <a:off x="4591665" y="471948"/>
            <a:ext cx="3560630" cy="2077137"/>
          </a:xfrm>
          <a:prstGeom prst="rect">
            <a:avLst/>
          </a:prstGeom>
        </p:spPr>
      </p:pic>
      <p:pic>
        <p:nvPicPr>
          <p:cNvPr id="8" name="Picture 7"/>
          <p:cNvPicPr>
            <a:picLocks noChangeAspect="1"/>
          </p:cNvPicPr>
          <p:nvPr/>
        </p:nvPicPr>
        <p:blipFill>
          <a:blip r:embed="rId4"/>
          <a:stretch>
            <a:fillRect/>
          </a:stretch>
        </p:blipFill>
        <p:spPr>
          <a:xfrm>
            <a:off x="4591665" y="2698113"/>
            <a:ext cx="3560630" cy="2125540"/>
          </a:xfrm>
          <a:prstGeom prst="rect">
            <a:avLst/>
          </a:prstGeom>
        </p:spPr>
      </p:pic>
    </p:spTree>
    <p:extLst>
      <p:ext uri="{BB962C8B-B14F-4D97-AF65-F5344CB8AC3E}">
        <p14:creationId xmlns:p14="http://schemas.microsoft.com/office/powerpoint/2010/main" val="111515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EF4D-8022-425E-800C-E214915B32E6}"/>
              </a:ext>
            </a:extLst>
          </p:cNvPr>
          <p:cNvSpPr>
            <a:spLocks noGrp="1"/>
          </p:cNvSpPr>
          <p:nvPr>
            <p:ph type="title"/>
          </p:nvPr>
        </p:nvSpPr>
        <p:spPr>
          <a:xfrm>
            <a:off x="1158353" y="370173"/>
            <a:ext cx="7038900" cy="914100"/>
          </a:xfrm>
        </p:spPr>
        <p:txBody>
          <a:bodyPr/>
          <a:lstStyle/>
          <a:p>
            <a:r>
              <a:rPr lang="en-GB" sz="3200" b="1" cap="small" dirty="0">
                <a:latin typeface="Times New Roman" panose="02020603050405020304" pitchFamily="18" charset="0"/>
                <a:cs typeface="Times New Roman" panose="02020603050405020304" pitchFamily="18" charset="0"/>
              </a:rPr>
              <a:t>ROS Environment </a:t>
            </a:r>
            <a:r>
              <a:rPr lang="en-US" dirty="0"/>
              <a:t/>
            </a:r>
            <a:br>
              <a:rPr lang="en-US" dirty="0"/>
            </a:br>
            <a:endParaRPr lang="en-US" dirty="0"/>
          </a:p>
        </p:txBody>
      </p:sp>
      <p:sp>
        <p:nvSpPr>
          <p:cNvPr id="3" name="Text Placeholder 2">
            <a:extLst>
              <a:ext uri="{FF2B5EF4-FFF2-40B4-BE49-F238E27FC236}">
                <a16:creationId xmlns:a16="http://schemas.microsoft.com/office/drawing/2014/main" id="{74BB184B-29C1-431D-B86F-BEA556487F68}"/>
              </a:ext>
            </a:extLst>
          </p:cNvPr>
          <p:cNvSpPr>
            <a:spLocks noGrp="1"/>
          </p:cNvSpPr>
          <p:nvPr>
            <p:ph type="body" idx="1"/>
          </p:nvPr>
        </p:nvSpPr>
        <p:spPr>
          <a:xfrm>
            <a:off x="807600" y="1082018"/>
            <a:ext cx="5019261" cy="2979464"/>
          </a:xfrm>
        </p:spPr>
        <p:txBody>
          <a:bodyPr/>
          <a:lstStyle/>
          <a:p>
            <a:r>
              <a:rPr lang="en-GB" sz="2000" b="1" dirty="0">
                <a:latin typeface="Times New Roman" panose="02020603050405020304" pitchFamily="18" charset="0"/>
                <a:cs typeface="Times New Roman" panose="02020603050405020304" pitchFamily="18" charset="0"/>
              </a:rPr>
              <a:t>URDF</a:t>
            </a:r>
            <a:r>
              <a:rPr lang="en-US" sz="2000" b="1" dirty="0">
                <a:latin typeface="Times New Roman" panose="02020603050405020304" pitchFamily="18" charset="0"/>
                <a:cs typeface="Times New Roman" panose="02020603050405020304" pitchFamily="18" charset="0"/>
              </a:rPr>
              <a:t>:</a:t>
            </a:r>
          </a:p>
          <a:p>
            <a:pPr lvl="1" indent="298450">
              <a:lnSpc>
                <a:spcPct val="100000"/>
              </a:lnSpc>
              <a:spcBef>
                <a:spcPts val="600"/>
              </a:spcBef>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URDF(Unified Robot Description Format)</a:t>
            </a:r>
          </a:p>
          <a:p>
            <a:pPr lvl="1" indent="298450">
              <a:lnSpc>
                <a:spcPct val="100000"/>
              </a:lnSpc>
              <a:spcBef>
                <a:spcPts val="600"/>
              </a:spcBef>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Format: </a:t>
            </a:r>
            <a:r>
              <a:rPr lang="en-GB" sz="1600" b="1" dirty="0">
                <a:latin typeface="Times New Roman" panose="02020603050405020304" pitchFamily="18" charset="0"/>
                <a:cs typeface="Times New Roman" panose="02020603050405020304" pitchFamily="18" charset="0"/>
              </a:rPr>
              <a:t>.xml</a:t>
            </a:r>
          </a:p>
          <a:p>
            <a:pPr lvl="1" indent="298450">
              <a:lnSpc>
                <a:spcPct val="100000"/>
              </a:lnSpc>
              <a:spcBef>
                <a:spcPts val="600"/>
              </a:spcBef>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Geometry and joint linking of a robot  </a:t>
            </a:r>
          </a:p>
          <a:p>
            <a:pPr lvl="1" indent="298450">
              <a:lnSpc>
                <a:spcPct val="100000"/>
              </a:lnSpc>
              <a:spcBef>
                <a:spcPts val="600"/>
              </a:spcBef>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Visuals </a:t>
            </a:r>
          </a:p>
          <a:p>
            <a:pPr lvl="1" indent="298450">
              <a:lnSpc>
                <a:spcPct val="100000"/>
              </a:lnSpc>
              <a:spcBef>
                <a:spcPts val="600"/>
              </a:spcBef>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Collisions </a:t>
            </a:r>
          </a:p>
          <a:p>
            <a:pPr lvl="1" indent="298450">
              <a:lnSpc>
                <a:spcPct val="100000"/>
              </a:lnSpc>
              <a:spcBef>
                <a:spcPts val="600"/>
              </a:spcBef>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Inertia</a:t>
            </a:r>
          </a:p>
          <a:p>
            <a:pPr lvl="1" indent="298450">
              <a:lnSpc>
                <a:spcPct val="100000"/>
              </a:lnSpc>
              <a:spcBef>
                <a:spcPts val="600"/>
              </a:spcBef>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Gazebo Plugins</a:t>
            </a:r>
            <a:endParaRPr lang="en-US" sz="1600" dirty="0">
              <a:latin typeface="Times New Roman" panose="02020603050405020304" pitchFamily="18" charset="0"/>
              <a:cs typeface="Times New Roman" panose="02020603050405020304" pitchFamily="18" charset="0"/>
            </a:endParaRPr>
          </a:p>
          <a:p>
            <a:pPr marL="146050" indent="0">
              <a:buNone/>
            </a:pPr>
            <a:r>
              <a:rPr lang="en-US" sz="1600" b="1" dirty="0">
                <a:latin typeface="+mj-lt"/>
              </a:rPr>
              <a:t/>
            </a:r>
            <a:br>
              <a:rPr lang="en-US" sz="1600" b="1" dirty="0">
                <a:latin typeface="+mj-lt"/>
              </a:rPr>
            </a:br>
            <a:r>
              <a:rPr lang="en-US" sz="1600" b="1" dirty="0">
                <a:latin typeface="+mj-lt"/>
              </a:rPr>
              <a:t>	</a:t>
            </a:r>
            <a:endParaRPr lang="en-GB" sz="1400" dirty="0">
              <a:latin typeface="Times New Roman" panose="02020603050405020304" pitchFamily="18" charset="0"/>
              <a:cs typeface="Times New Roman" panose="02020603050405020304" pitchFamily="18" charset="0"/>
            </a:endParaRPr>
          </a:p>
          <a:p>
            <a:pPr marL="146050" indent="0">
              <a:buNone/>
            </a:pPr>
            <a:endParaRPr lang="en-US" sz="1400" dirty="0"/>
          </a:p>
          <a:p>
            <a:endParaRPr lang="en-US" dirty="0"/>
          </a:p>
        </p:txBody>
      </p:sp>
      <p:pic>
        <p:nvPicPr>
          <p:cNvPr id="5" name="Picture 4">
            <a:extLst>
              <a:ext uri="{FF2B5EF4-FFF2-40B4-BE49-F238E27FC236}">
                <a16:creationId xmlns:a16="http://schemas.microsoft.com/office/drawing/2014/main" id="{6125EF5E-2C33-444D-A5EA-05E5695C3F74}"/>
              </a:ext>
            </a:extLst>
          </p:cNvPr>
          <p:cNvPicPr>
            <a:picLocks noChangeAspect="1"/>
          </p:cNvPicPr>
          <p:nvPr/>
        </p:nvPicPr>
        <p:blipFill rotWithShape="1">
          <a:blip r:embed="rId2"/>
          <a:srcRect l="4153" t="29992" r="55424" b="30115"/>
          <a:stretch/>
        </p:blipFill>
        <p:spPr>
          <a:xfrm>
            <a:off x="3575648" y="2571750"/>
            <a:ext cx="5406887" cy="24611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2646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C503FB-E255-4101-AF16-498812789525}"/>
              </a:ext>
            </a:extLst>
          </p:cNvPr>
          <p:cNvSpPr>
            <a:spLocks noGrp="1"/>
          </p:cNvSpPr>
          <p:nvPr>
            <p:ph type="title"/>
          </p:nvPr>
        </p:nvSpPr>
        <p:spPr>
          <a:xfrm>
            <a:off x="1245390" y="773477"/>
            <a:ext cx="6653220" cy="760042"/>
          </a:xfrm>
        </p:spPr>
        <p:txBody>
          <a:bodyPr/>
          <a:lstStyle/>
          <a:p>
            <a:pPr marL="342900" indent="-342900">
              <a:buFont typeface="Arial" panose="020B0604020202020204" pitchFamily="34" charset="0"/>
              <a:buChar char="•"/>
            </a:pPr>
            <a:r>
              <a:rPr lang="en-GB" sz="2000" b="1" dirty="0"/>
              <a:t> </a:t>
            </a:r>
            <a:r>
              <a:rPr lang="en-GB" sz="2000" b="1" dirty="0">
                <a:latin typeface="Times New Roman" panose="02020603050405020304" pitchFamily="18" charset="0"/>
                <a:cs typeface="Times New Roman" panose="02020603050405020304" pitchFamily="18" charset="0"/>
              </a:rPr>
              <a:t>Rviz:</a:t>
            </a:r>
            <a:endParaRPr lang="en-US" dirty="0"/>
          </a:p>
        </p:txBody>
      </p:sp>
      <p:sp>
        <p:nvSpPr>
          <p:cNvPr id="3" name="Text Placeholder 2">
            <a:extLst>
              <a:ext uri="{FF2B5EF4-FFF2-40B4-BE49-F238E27FC236}">
                <a16:creationId xmlns:a16="http://schemas.microsoft.com/office/drawing/2014/main" id="{6886B9AF-7A2F-44B4-8536-B28D64ACF352}"/>
              </a:ext>
            </a:extLst>
          </p:cNvPr>
          <p:cNvSpPr>
            <a:spLocks noGrp="1"/>
          </p:cNvSpPr>
          <p:nvPr>
            <p:ph type="body" idx="1"/>
          </p:nvPr>
        </p:nvSpPr>
        <p:spPr>
          <a:xfrm>
            <a:off x="220072" y="1533519"/>
            <a:ext cx="5059851" cy="1619414"/>
          </a:xfrm>
        </p:spPr>
        <p:txBody>
          <a:bodyPr/>
          <a:lstStyle/>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Visualization of Lidar, motors &amp; sensors</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Visualization of Joints, Links and Geometry</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Transformation of Links</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SLAM</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Mapping</a:t>
            </a:r>
          </a:p>
          <a:p>
            <a:pPr>
              <a:buFont typeface="Wingdings" panose="05000000000000000000" pitchFamily="2" charset="2"/>
              <a:buChar char="Ø"/>
            </a:pPr>
            <a:endParaRPr lang="en-GB" sz="16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GB" sz="1400" b="1" dirty="0"/>
          </a:p>
        </p:txBody>
      </p:sp>
      <p:pic>
        <p:nvPicPr>
          <p:cNvPr id="2" name="Picture 1"/>
          <p:cNvPicPr>
            <a:picLocks noChangeAspect="1"/>
          </p:cNvPicPr>
          <p:nvPr/>
        </p:nvPicPr>
        <p:blipFill>
          <a:blip r:embed="rId2"/>
          <a:stretch>
            <a:fillRect/>
          </a:stretch>
        </p:blipFill>
        <p:spPr>
          <a:xfrm>
            <a:off x="4572000" y="1533519"/>
            <a:ext cx="4548574" cy="2820965"/>
          </a:xfrm>
          <a:prstGeom prst="rect">
            <a:avLst/>
          </a:prstGeom>
        </p:spPr>
      </p:pic>
    </p:spTree>
    <p:extLst>
      <p:ext uri="{BB962C8B-B14F-4D97-AF65-F5344CB8AC3E}">
        <p14:creationId xmlns:p14="http://schemas.microsoft.com/office/powerpoint/2010/main" val="3979146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9639-5131-4B53-AED2-E350742BB58E}"/>
              </a:ext>
            </a:extLst>
          </p:cNvPr>
          <p:cNvSpPr>
            <a:spLocks noGrp="1"/>
          </p:cNvSpPr>
          <p:nvPr>
            <p:ph type="title"/>
          </p:nvPr>
        </p:nvSpPr>
        <p:spPr>
          <a:xfrm>
            <a:off x="1315200" y="800471"/>
            <a:ext cx="1922778" cy="627413"/>
          </a:xfrm>
        </p:spPr>
        <p:txBody>
          <a:bodyPr/>
          <a:lstStyle/>
          <a:p>
            <a:pPr marL="342900" indent="-3429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Gazebo:</a:t>
            </a:r>
            <a:endParaRPr lang="en-US"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C441AA4-1A12-4B09-8510-581788B9670A}"/>
              </a:ext>
            </a:extLst>
          </p:cNvPr>
          <p:cNvSpPr>
            <a:spLocks noGrp="1"/>
          </p:cNvSpPr>
          <p:nvPr>
            <p:ph type="body" idx="1"/>
          </p:nvPr>
        </p:nvSpPr>
        <p:spPr>
          <a:xfrm>
            <a:off x="5109351" y="1427884"/>
            <a:ext cx="3738406" cy="1125619"/>
          </a:xfrm>
        </p:spPr>
        <p:txBody>
          <a:bodyPr/>
          <a:lstStyle/>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Real world environment</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3-D Physical Simulation</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Ensuring the real-world functioning</a:t>
            </a:r>
          </a:p>
          <a:p>
            <a:pPr marL="146050" indent="0">
              <a:buNone/>
            </a:pPr>
            <a:endParaRPr lang="en-US" sz="1400" dirty="0"/>
          </a:p>
        </p:txBody>
      </p:sp>
      <p:sp>
        <p:nvSpPr>
          <p:cNvPr id="6" name="TextBox 5">
            <a:extLst>
              <a:ext uri="{FF2B5EF4-FFF2-40B4-BE49-F238E27FC236}">
                <a16:creationId xmlns:a16="http://schemas.microsoft.com/office/drawing/2014/main" id="{6708FBEE-641B-40A8-B841-5BBE65FA0169}"/>
              </a:ext>
            </a:extLst>
          </p:cNvPr>
          <p:cNvSpPr txBox="1"/>
          <p:nvPr/>
        </p:nvSpPr>
        <p:spPr>
          <a:xfrm>
            <a:off x="291692" y="1427884"/>
            <a:ext cx="4572000" cy="338554"/>
          </a:xfrm>
          <a:prstGeom prst="rect">
            <a:avLst/>
          </a:prstGeom>
          <a:noFill/>
        </p:spPr>
        <p:txBody>
          <a:bodyPr wrap="square">
            <a:spAutoFit/>
          </a:bodyPr>
          <a:lstStyle/>
          <a:p>
            <a:r>
              <a:rPr lang="en-GB" sz="1600" b="1" dirty="0">
                <a:solidFill>
                  <a:schemeClr val="bg1"/>
                </a:solidFill>
                <a:latin typeface="Times New Roman" panose="02020603050405020304" pitchFamily="18" charset="0"/>
                <a:cs typeface="Times New Roman" panose="02020603050405020304" pitchFamily="18" charset="0"/>
              </a:rPr>
              <a:t>Gazebo Plugins: </a:t>
            </a:r>
            <a:endParaRPr lang="en-GB" sz="1600" dirty="0">
              <a:solidFill>
                <a:schemeClr val="bg1"/>
              </a:solidFill>
            </a:endParaRPr>
          </a:p>
        </p:txBody>
      </p:sp>
      <p:graphicFrame>
        <p:nvGraphicFramePr>
          <p:cNvPr id="10" name="Table 9">
            <a:extLst>
              <a:ext uri="{FF2B5EF4-FFF2-40B4-BE49-F238E27FC236}">
                <a16:creationId xmlns:a16="http://schemas.microsoft.com/office/drawing/2014/main" id="{B5B9E96A-4E0E-4EEE-881C-DF6312A241F2}"/>
              </a:ext>
            </a:extLst>
          </p:cNvPr>
          <p:cNvGraphicFramePr>
            <a:graphicFrameLocks noGrp="1"/>
          </p:cNvGraphicFramePr>
          <p:nvPr>
            <p:extLst>
              <p:ext uri="{D42A27DB-BD31-4B8C-83A1-F6EECF244321}">
                <p14:modId xmlns:p14="http://schemas.microsoft.com/office/powerpoint/2010/main" val="1332000549"/>
              </p:ext>
            </p:extLst>
          </p:nvPr>
        </p:nvGraphicFramePr>
        <p:xfrm>
          <a:off x="291692" y="1990693"/>
          <a:ext cx="4656038" cy="2479040"/>
        </p:xfrm>
        <a:graphic>
          <a:graphicData uri="http://schemas.openxmlformats.org/drawingml/2006/table">
            <a:tbl>
              <a:tblPr firstRow="1" bandRow="1">
                <a:tableStyleId>{F5AB1C69-6EDB-4FF4-983F-18BD219EF322}</a:tableStyleId>
              </a:tblPr>
              <a:tblGrid>
                <a:gridCol w="994398">
                  <a:extLst>
                    <a:ext uri="{9D8B030D-6E8A-4147-A177-3AD203B41FA5}">
                      <a16:colId xmlns:a16="http://schemas.microsoft.com/office/drawing/2014/main" val="2952049801"/>
                    </a:ext>
                  </a:extLst>
                </a:gridCol>
                <a:gridCol w="1348161">
                  <a:extLst>
                    <a:ext uri="{9D8B030D-6E8A-4147-A177-3AD203B41FA5}">
                      <a16:colId xmlns:a16="http://schemas.microsoft.com/office/drawing/2014/main" val="4117894455"/>
                    </a:ext>
                  </a:extLst>
                </a:gridCol>
                <a:gridCol w="2313479">
                  <a:extLst>
                    <a:ext uri="{9D8B030D-6E8A-4147-A177-3AD203B41FA5}">
                      <a16:colId xmlns:a16="http://schemas.microsoft.com/office/drawing/2014/main" val="2160332833"/>
                    </a:ext>
                  </a:extLst>
                </a:gridCol>
              </a:tblGrid>
              <a:tr h="0">
                <a:tc>
                  <a:txBody>
                    <a:bodyPr/>
                    <a:lstStyle/>
                    <a:p>
                      <a:r>
                        <a:rPr lang="en-GB" sz="1600" b="1" dirty="0">
                          <a:latin typeface="Times New Roman" panose="02020603050405020304" pitchFamily="18" charset="0"/>
                          <a:cs typeface="Times New Roman" panose="02020603050405020304" pitchFamily="18" charset="0"/>
                        </a:rPr>
                        <a:t>Components</a:t>
                      </a:r>
                    </a:p>
                  </a:txBody>
                  <a:tcPr/>
                </a:tc>
                <a:tc>
                  <a:txBody>
                    <a:bodyPr/>
                    <a:lstStyle/>
                    <a:p>
                      <a:r>
                        <a:rPr lang="en-GB" sz="1600" dirty="0">
                          <a:latin typeface="Times New Roman" panose="02020603050405020304" pitchFamily="18" charset="0"/>
                          <a:cs typeface="Times New Roman" panose="02020603050405020304" pitchFamily="18" charset="0"/>
                        </a:rPr>
                        <a:t>Plug-in</a:t>
                      </a:r>
                    </a:p>
                  </a:txBody>
                  <a:tcPr/>
                </a:tc>
                <a:tc>
                  <a:txBody>
                    <a:bodyPr/>
                    <a:lstStyle/>
                    <a:p>
                      <a:r>
                        <a:rPr lang="en-GB" sz="1600" dirty="0">
                          <a:latin typeface="Times New Roman" panose="02020603050405020304" pitchFamily="18" charset="0"/>
                          <a:cs typeface="Times New Roman" panose="02020603050405020304" pitchFamily="18" charset="0"/>
                        </a:rPr>
                        <a:t>Uses</a:t>
                      </a:r>
                    </a:p>
                  </a:txBody>
                  <a:tcPr/>
                </a:tc>
                <a:extLst>
                  <a:ext uri="{0D108BD9-81ED-4DB2-BD59-A6C34878D82A}">
                    <a16:rowId xmlns:a16="http://schemas.microsoft.com/office/drawing/2014/main" val="1355371536"/>
                  </a:ext>
                </a:extLst>
              </a:tr>
              <a:tr h="370840">
                <a:tc>
                  <a:txBody>
                    <a:bodyPr/>
                    <a:lstStyle/>
                    <a:p>
                      <a:r>
                        <a:rPr lang="en-GB" sz="1600" b="1" dirty="0">
                          <a:latin typeface="Times New Roman" panose="02020603050405020304" pitchFamily="18" charset="0"/>
                          <a:cs typeface="Times New Roman" panose="02020603050405020304" pitchFamily="18" charset="0"/>
                        </a:rPr>
                        <a:t>Lidar</a:t>
                      </a:r>
                    </a:p>
                  </a:txBody>
                  <a:tcPr/>
                </a:tc>
                <a:tc>
                  <a:txBody>
                    <a:bodyPr/>
                    <a:lstStyle/>
                    <a:p>
                      <a:r>
                        <a:rPr lang="en-GB" sz="1600" dirty="0">
                          <a:latin typeface="Times New Roman" panose="02020603050405020304" pitchFamily="18" charset="0"/>
                          <a:cs typeface="Times New Roman" panose="02020603050405020304" pitchFamily="18" charset="0"/>
                        </a:rPr>
                        <a:t>laser scan</a:t>
                      </a:r>
                    </a:p>
                  </a:txBody>
                  <a:tcPr/>
                </a:tc>
                <a:tc>
                  <a:txBody>
                    <a:bodyPr/>
                    <a:lstStyle/>
                    <a:p>
                      <a:r>
                        <a:rPr lang="en-GB" sz="1600" dirty="0">
                          <a:latin typeface="Times New Roman" panose="02020603050405020304" pitchFamily="18" charset="0"/>
                          <a:cs typeface="Times New Roman" panose="02020603050405020304" pitchFamily="18" charset="0"/>
                        </a:rPr>
                        <a:t>Environment Scanning</a:t>
                      </a:r>
                    </a:p>
                  </a:txBody>
                  <a:tcPr/>
                </a:tc>
                <a:extLst>
                  <a:ext uri="{0D108BD9-81ED-4DB2-BD59-A6C34878D82A}">
                    <a16:rowId xmlns:a16="http://schemas.microsoft.com/office/drawing/2014/main" val="949174878"/>
                  </a:ext>
                </a:extLst>
              </a:tr>
              <a:tr h="370840">
                <a:tc>
                  <a:txBody>
                    <a:bodyPr/>
                    <a:lstStyle/>
                    <a:p>
                      <a:r>
                        <a:rPr lang="en-GB" sz="1600" b="1" dirty="0">
                          <a:latin typeface="Times New Roman" panose="02020603050405020304" pitchFamily="18" charset="0"/>
                          <a:cs typeface="Times New Roman" panose="02020603050405020304" pitchFamily="18" charset="0"/>
                        </a:rPr>
                        <a:t>Differential Drive </a:t>
                      </a:r>
                    </a:p>
                  </a:txBody>
                  <a:tcPr/>
                </a:tc>
                <a:tc>
                  <a:txBody>
                    <a:bodyPr/>
                    <a:lstStyle/>
                    <a:p>
                      <a:r>
                        <a:rPr lang="en-GB" sz="1600" dirty="0">
                          <a:latin typeface="Times New Roman" panose="02020603050405020304" pitchFamily="18" charset="0"/>
                          <a:cs typeface="Times New Roman" panose="02020603050405020304" pitchFamily="18" charset="0"/>
                        </a:rPr>
                        <a:t>libgazebo_ros_diff_drive.so</a:t>
                      </a:r>
                    </a:p>
                  </a:txBody>
                  <a:tcPr/>
                </a:tc>
                <a:tc>
                  <a:txBody>
                    <a:bodyPr/>
                    <a:lstStyle/>
                    <a:p>
                      <a:r>
                        <a:rPr lang="en-GB" sz="1600" dirty="0">
                          <a:latin typeface="Times New Roman" panose="02020603050405020304" pitchFamily="18" charset="0"/>
                          <a:cs typeface="Times New Roman" panose="02020603050405020304" pitchFamily="18" charset="0"/>
                        </a:rPr>
                        <a:t>Manual Motor Control</a:t>
                      </a:r>
                    </a:p>
                  </a:txBody>
                  <a:tcPr/>
                </a:tc>
                <a:extLst>
                  <a:ext uri="{0D108BD9-81ED-4DB2-BD59-A6C34878D82A}">
                    <a16:rowId xmlns:a16="http://schemas.microsoft.com/office/drawing/2014/main" val="31225459"/>
                  </a:ext>
                </a:extLst>
              </a:tr>
              <a:tr h="370840">
                <a:tc>
                  <a:txBody>
                    <a:bodyPr/>
                    <a:lstStyle/>
                    <a:p>
                      <a:r>
                        <a:rPr lang="en-GB" sz="1600" b="1" dirty="0">
                          <a:latin typeface="Times New Roman" panose="02020603050405020304" pitchFamily="18" charset="0"/>
                          <a:cs typeface="Times New Roman" panose="02020603050405020304" pitchFamily="18" charset="0"/>
                        </a:rPr>
                        <a:t>IMU</a:t>
                      </a:r>
                    </a:p>
                  </a:txBody>
                  <a:tcPr/>
                </a:tc>
                <a:tc>
                  <a:txBody>
                    <a:bodyPr/>
                    <a:lstStyle/>
                    <a:p>
                      <a:r>
                        <a:rPr lang="en-GB" sz="1600" dirty="0">
                          <a:latin typeface="Times New Roman" panose="02020603050405020304" pitchFamily="18" charset="0"/>
                          <a:cs typeface="Times New Roman" panose="02020603050405020304" pitchFamily="18" charset="0"/>
                        </a:rPr>
                        <a:t>imu_plugin</a:t>
                      </a:r>
                    </a:p>
                  </a:txBody>
                  <a:tcPr/>
                </a:tc>
                <a:tc>
                  <a:txBody>
                    <a:bodyPr/>
                    <a:lstStyle/>
                    <a:p>
                      <a:r>
                        <a:rPr lang="en-GB" sz="1600" dirty="0">
                          <a:latin typeface="Times New Roman" panose="02020603050405020304" pitchFamily="18" charset="0"/>
                          <a:cs typeface="Times New Roman" panose="02020603050405020304" pitchFamily="18" charset="0"/>
                        </a:rPr>
                        <a:t>Odometry</a:t>
                      </a:r>
                    </a:p>
                  </a:txBody>
                  <a:tcPr/>
                </a:tc>
                <a:extLst>
                  <a:ext uri="{0D108BD9-81ED-4DB2-BD59-A6C34878D82A}">
                    <a16:rowId xmlns:a16="http://schemas.microsoft.com/office/drawing/2014/main" val="1259695627"/>
                  </a:ext>
                </a:extLst>
              </a:tr>
              <a:tr h="370840">
                <a:tc>
                  <a:txBody>
                    <a:bodyPr/>
                    <a:lstStyle/>
                    <a:p>
                      <a:r>
                        <a:rPr lang="en-GB" sz="1600" b="1" dirty="0">
                          <a:latin typeface="Times New Roman" panose="02020603050405020304" pitchFamily="18" charset="0"/>
                          <a:cs typeface="Times New Roman" panose="02020603050405020304" pitchFamily="18" charset="0"/>
                        </a:rPr>
                        <a:t>Gazebo Control </a:t>
                      </a:r>
                    </a:p>
                  </a:txBody>
                  <a:tcPr/>
                </a:tc>
                <a:tc>
                  <a:txBody>
                    <a:bodyPr/>
                    <a:lstStyle/>
                    <a:p>
                      <a:r>
                        <a:rPr lang="en-GB" sz="1600" dirty="0">
                          <a:latin typeface="Times New Roman" panose="02020603050405020304" pitchFamily="18" charset="0"/>
                          <a:cs typeface="Times New Roman" panose="02020603050405020304" pitchFamily="18" charset="0"/>
                        </a:rPr>
                        <a:t>gazebo_ros_ control</a:t>
                      </a:r>
                    </a:p>
                  </a:txBody>
                  <a:tcPr/>
                </a:tc>
                <a:tc>
                  <a:txBody>
                    <a:bodyPr/>
                    <a:lstStyle/>
                    <a:p>
                      <a:r>
                        <a:rPr lang="en-GB" sz="1600" dirty="0">
                          <a:latin typeface="Times New Roman" panose="02020603050405020304" pitchFamily="18" charset="0"/>
                          <a:cs typeface="Times New Roman" panose="02020603050405020304" pitchFamily="18" charset="0"/>
                        </a:rPr>
                        <a:t>Linking the Gazebo Software</a:t>
                      </a:r>
                    </a:p>
                  </a:txBody>
                  <a:tcPr/>
                </a:tc>
                <a:extLst>
                  <a:ext uri="{0D108BD9-81ED-4DB2-BD59-A6C34878D82A}">
                    <a16:rowId xmlns:a16="http://schemas.microsoft.com/office/drawing/2014/main" val="210140846"/>
                  </a:ext>
                </a:extLst>
              </a:tr>
            </a:tbl>
          </a:graphicData>
        </a:graphic>
      </p:graphicFrame>
      <p:pic>
        <p:nvPicPr>
          <p:cNvPr id="4" name="Picture 3"/>
          <p:cNvPicPr>
            <a:picLocks noChangeAspect="1"/>
          </p:cNvPicPr>
          <p:nvPr/>
        </p:nvPicPr>
        <p:blipFill>
          <a:blip r:embed="rId2"/>
          <a:stretch>
            <a:fillRect/>
          </a:stretch>
        </p:blipFill>
        <p:spPr>
          <a:xfrm>
            <a:off x="5109351" y="2369376"/>
            <a:ext cx="3714135" cy="2576250"/>
          </a:xfrm>
          <a:prstGeom prst="rect">
            <a:avLst/>
          </a:prstGeom>
        </p:spPr>
      </p:pic>
    </p:spTree>
    <p:extLst>
      <p:ext uri="{BB962C8B-B14F-4D97-AF65-F5344CB8AC3E}">
        <p14:creationId xmlns:p14="http://schemas.microsoft.com/office/powerpoint/2010/main" val="2306208830"/>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1156</TotalTime>
  <Words>398</Words>
  <Application>Microsoft Office PowerPoint</Application>
  <PresentationFormat>On-screen Show (16:9)</PresentationFormat>
  <Paragraphs>166</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Lato</vt:lpstr>
      <vt:lpstr>Arial</vt:lpstr>
      <vt:lpstr>Wingdings</vt:lpstr>
      <vt:lpstr>Times New Roman</vt:lpstr>
      <vt:lpstr>Montserrat</vt:lpstr>
      <vt:lpstr>Focus</vt:lpstr>
      <vt:lpstr>Autonomous Navigation for Mobile Robotics</vt:lpstr>
      <vt:lpstr>Problem Statement  </vt:lpstr>
      <vt:lpstr>Outline</vt:lpstr>
      <vt:lpstr>  Flowchart </vt:lpstr>
      <vt:lpstr>Specification </vt:lpstr>
      <vt:lpstr>design </vt:lpstr>
      <vt:lpstr>ROS Environment  </vt:lpstr>
      <vt:lpstr> Rviz:</vt:lpstr>
      <vt:lpstr>Gazebo:</vt:lpstr>
      <vt:lpstr>Mapping and Localization </vt:lpstr>
      <vt:lpstr>Autonomous Navigation</vt:lpstr>
      <vt:lpstr>Physical Implementation </vt:lpstr>
      <vt:lpstr>Hardware</vt:lpstr>
      <vt:lpstr>PowerPoint Presentation</vt:lpstr>
      <vt:lpstr>Modern Tool Usage </vt:lpstr>
      <vt:lpstr>Implementation Areas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Navigation for Mobile Robotics</dc:title>
  <dc:creator>Hamza Habib</dc:creator>
  <cp:lastModifiedBy>Uzair Sajid</cp:lastModifiedBy>
  <cp:revision>44</cp:revision>
  <dcterms:created xsi:type="dcterms:W3CDTF">2020-01-15T19:35:32Z</dcterms:created>
  <dcterms:modified xsi:type="dcterms:W3CDTF">2020-07-28T05:07:32Z</dcterms:modified>
</cp:coreProperties>
</file>